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6858000" cy="9144000" type="screen4x3"/>
  <p:notesSz cx="6858000" cy="9144000"/>
  <p:defaultTextStyle>
    <a:defPPr rtl="0"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800"/>
    <a:srgbClr val="474B53"/>
    <a:srgbClr val="191E28"/>
    <a:srgbClr val="DF3A42"/>
    <a:srgbClr val="E75B2B"/>
    <a:srgbClr val="F47200"/>
    <a:srgbClr val="E28D17"/>
    <a:srgbClr val="D5A300"/>
    <a:srgbClr val="A1AF10"/>
    <a:srgbClr val="77B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834" y="-1212"/>
      </p:cViewPr>
      <p:guideLst>
        <p:guide pos="2160"/>
        <p:guide orient="horz"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6" d="100"/>
          <a:sy n="86" d="100"/>
        </p:scale>
        <p:origin x="30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7E1F32-670E-42A1-BB79-BE7CF13D3D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952D9F-355D-4E4D-9520-4A19B29476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315513A-854E-4AE4-87A8-94389D89EBEB}" type="datetime1">
              <a:rPr lang="en-GB" smtClean="0"/>
              <a:t>28/02/2020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1D824E-CABD-4018-B1C4-F54DF49C3C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F29-09CA-482E-8686-EEE88BB73D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869D12F-E8AC-48C0-8B1F-BD566648D8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6547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8905B14-3838-40E4-9824-0A57AC42D0EF}" type="datetime1">
              <a:rPr lang="en-GB" noProof="0" smtClean="0"/>
              <a:t>28/02/2020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8136092-2EDF-47BF-99B1-B87430F95B70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8136092-2EDF-47BF-99B1-B87430F95B7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839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8136092-2EDF-47BF-99B1-B87430F95B7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839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26" Type="http://schemas.openxmlformats.org/officeDocument/2006/relationships/image" Target="../media/image25.svg"/><Relationship Id="rId39" Type="http://schemas.openxmlformats.org/officeDocument/2006/relationships/image" Target="../media/image20.png"/><Relationship Id="rId21" Type="http://schemas.openxmlformats.org/officeDocument/2006/relationships/image" Target="../media/image11.png"/><Relationship Id="rId34" Type="http://schemas.openxmlformats.org/officeDocument/2006/relationships/image" Target="../media/image33.svg"/><Relationship Id="rId42" Type="http://schemas.openxmlformats.org/officeDocument/2006/relationships/image" Target="../media/image41.svg"/><Relationship Id="rId47" Type="http://schemas.openxmlformats.org/officeDocument/2006/relationships/image" Target="../media/image24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9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24" Type="http://schemas.openxmlformats.org/officeDocument/2006/relationships/image" Target="../media/image23.svg"/><Relationship Id="rId32" Type="http://schemas.openxmlformats.org/officeDocument/2006/relationships/image" Target="../media/image31.svg"/><Relationship Id="rId37" Type="http://schemas.openxmlformats.org/officeDocument/2006/relationships/image" Target="../media/image19.png"/><Relationship Id="rId40" Type="http://schemas.openxmlformats.org/officeDocument/2006/relationships/image" Target="../media/image39.svg"/><Relationship Id="rId45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12.png"/><Relationship Id="rId28" Type="http://schemas.openxmlformats.org/officeDocument/2006/relationships/image" Target="../media/image27.svg"/><Relationship Id="rId36" Type="http://schemas.openxmlformats.org/officeDocument/2006/relationships/image" Target="../media/image35.sv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31" Type="http://schemas.openxmlformats.org/officeDocument/2006/relationships/image" Target="../media/image16.png"/><Relationship Id="rId44" Type="http://schemas.openxmlformats.org/officeDocument/2006/relationships/image" Target="../media/image43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Relationship Id="rId22" Type="http://schemas.openxmlformats.org/officeDocument/2006/relationships/image" Target="../media/image21.svg"/><Relationship Id="rId27" Type="http://schemas.openxmlformats.org/officeDocument/2006/relationships/image" Target="../media/image14.png"/><Relationship Id="rId30" Type="http://schemas.openxmlformats.org/officeDocument/2006/relationships/image" Target="../media/image29.svg"/><Relationship Id="rId35" Type="http://schemas.openxmlformats.org/officeDocument/2006/relationships/image" Target="../media/image18.png"/><Relationship Id="rId43" Type="http://schemas.openxmlformats.org/officeDocument/2006/relationships/image" Target="../media/image22.png"/><Relationship Id="rId48" Type="http://schemas.openxmlformats.org/officeDocument/2006/relationships/image" Target="../media/image47.svg"/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5" Type="http://schemas.openxmlformats.org/officeDocument/2006/relationships/image" Target="../media/image13.png"/><Relationship Id="rId33" Type="http://schemas.openxmlformats.org/officeDocument/2006/relationships/image" Target="../media/image17.png"/><Relationship Id="rId38" Type="http://schemas.openxmlformats.org/officeDocument/2006/relationships/image" Target="../media/image37.svg"/><Relationship Id="rId46" Type="http://schemas.openxmlformats.org/officeDocument/2006/relationships/image" Target="../media/image45.svg"/><Relationship Id="rId20" Type="http://schemas.openxmlformats.org/officeDocument/2006/relationships/image" Target="../media/image10.png"/><Relationship Id="rId41" Type="http://schemas.openxmlformats.org/officeDocument/2006/relationships/image" Target="../media/image2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F799AA8-8B5E-4CF5-9975-99FDD726FFD3}"/>
              </a:ext>
            </a:extLst>
          </p:cNvPr>
          <p:cNvGrpSpPr/>
          <p:nvPr userDrawn="1"/>
        </p:nvGrpSpPr>
        <p:grpSpPr>
          <a:xfrm>
            <a:off x="1999692" y="0"/>
            <a:ext cx="2858616" cy="9144000"/>
            <a:chOff x="2157768" y="0"/>
            <a:chExt cx="2858616" cy="9144000"/>
          </a:xfrm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id="{4C5FBD76-8904-4E42-AE88-D512DA7052DA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157984" y="0"/>
              <a:ext cx="2858400" cy="2122490"/>
            </a:xfrm>
            <a:prstGeom prst="rect">
              <a:avLst/>
            </a:prstGeom>
          </p:spPr>
        </p:pic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AA3BC40D-C194-4EEE-8E69-4ED4ECFDEBE8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157984" y="1992793"/>
              <a:ext cx="2858400" cy="1598400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CD689866-F1C0-4715-81BF-9196A55EDE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157768" y="3434239"/>
              <a:ext cx="2854286" cy="1598400"/>
            </a:xfrm>
            <a:prstGeom prst="rect">
              <a:avLst/>
            </a:prstGeom>
          </p:spPr>
        </p:pic>
        <p:pic>
          <p:nvPicPr>
            <p:cNvPr id="61" name="Graphic 60">
              <a:extLst>
                <a:ext uri="{FF2B5EF4-FFF2-40B4-BE49-F238E27FC236}">
                  <a16:creationId xmlns:a16="http://schemas.microsoft.com/office/drawing/2014/main" id="{DF44A126-1FEE-452F-85E5-3E973F1424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157984" y="4873949"/>
              <a:ext cx="2854286" cy="1598400"/>
            </a:xfrm>
            <a:prstGeom prst="rect">
              <a:avLst/>
            </a:prstGeom>
          </p:spPr>
        </p:pic>
        <p:pic>
          <p:nvPicPr>
            <p:cNvPr id="62" name="Graphic 61">
              <a:extLst>
                <a:ext uri="{FF2B5EF4-FFF2-40B4-BE49-F238E27FC236}">
                  <a16:creationId xmlns:a16="http://schemas.microsoft.com/office/drawing/2014/main" id="{9F5B1665-7823-4B65-9CA6-373B04C106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158200" y="6316234"/>
              <a:ext cx="2854286" cy="1598400"/>
            </a:xfrm>
            <a:prstGeom prst="rect">
              <a:avLst/>
            </a:prstGeom>
          </p:spPr>
        </p:pic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6516D51E-C5EF-493C-A49F-FA5A03131D58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6">
              <a:extLs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428568" y="7830000"/>
              <a:ext cx="1587600" cy="1314000"/>
            </a:xfrm>
            <a:prstGeom prst="rect">
              <a:avLst/>
            </a:prstGeom>
          </p:spPr>
        </p:pic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id="{F6C46E00-3822-4C50-9645-1D8C321873EB}"/>
              </a:ext>
            </a:extLst>
          </p:cNvPr>
          <p:cNvPicPr preferRelativeResize="0">
            <a:picLocks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48635" y="-1"/>
            <a:ext cx="2757600" cy="2061999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806B0370-83C6-482C-A9C3-4659AB1E3CF0}"/>
              </a:ext>
            </a:extLst>
          </p:cNvPr>
          <p:cNvPicPr preferRelativeResize="0">
            <a:picLocks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48635" y="2036065"/>
            <a:ext cx="2757600" cy="1498569"/>
          </a:xfrm>
          <a:prstGeom prst="rect">
            <a:avLst/>
          </a:prstGeom>
        </p:spPr>
      </p:pic>
      <p:pic>
        <p:nvPicPr>
          <p:cNvPr id="35" name="Graphic 34">
            <a:extLst>
              <a:ext uri="{FF2B5EF4-FFF2-40B4-BE49-F238E27FC236}">
                <a16:creationId xmlns:a16="http://schemas.microsoft.com/office/drawing/2014/main" id="{BC672D68-3DAD-4B79-95BD-57D7C75F60A1}"/>
              </a:ext>
            </a:extLst>
          </p:cNvPr>
          <p:cNvPicPr preferRelativeResize="0">
            <a:picLocks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048635" y="3477556"/>
            <a:ext cx="2757600" cy="14976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B8180608-A80A-409D-B02A-35C4F9DB1EC4}"/>
              </a:ext>
            </a:extLst>
          </p:cNvPr>
          <p:cNvPicPr preferRelativeResize="0">
            <a:picLocks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048635" y="4915656"/>
            <a:ext cx="2757600" cy="1497600"/>
          </a:xfrm>
          <a:prstGeom prst="rect">
            <a:avLst/>
          </a:prstGeom>
        </p:spPr>
      </p:pic>
      <p:pic>
        <p:nvPicPr>
          <p:cNvPr id="71" name="Graphic 70">
            <a:extLst>
              <a:ext uri="{FF2B5EF4-FFF2-40B4-BE49-F238E27FC236}">
                <a16:creationId xmlns:a16="http://schemas.microsoft.com/office/drawing/2014/main" id="{0FF81C97-DE5D-4DFC-83AA-6F65EC3EB8F1}"/>
              </a:ext>
            </a:extLst>
          </p:cNvPr>
          <p:cNvPicPr preferRelativeResize="0">
            <a:picLocks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048635" y="6365084"/>
            <a:ext cx="2757600" cy="1497600"/>
          </a:xfrm>
          <a:prstGeom prst="rect">
            <a:avLst/>
          </a:prstGeom>
        </p:spPr>
      </p:pic>
      <p:pic>
        <p:nvPicPr>
          <p:cNvPr id="90" name="Graphic 89">
            <a:extLst>
              <a:ext uri="{FF2B5EF4-FFF2-40B4-BE49-F238E27FC236}">
                <a16:creationId xmlns:a16="http://schemas.microsoft.com/office/drawing/2014/main" id="{C1A8DC0F-B0F0-4E15-9642-9FC080079EC4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320892" y="7829986"/>
            <a:ext cx="1486800" cy="1308892"/>
          </a:xfrm>
          <a:prstGeom prst="rect">
            <a:avLst/>
          </a:prstGeom>
        </p:spPr>
      </p:pic>
      <p:pic>
        <p:nvPicPr>
          <p:cNvPr id="95" name="Picture 94" descr="A close-up of a logo&#10;&#10;Description generated with very high confidence">
            <a:extLst>
              <a:ext uri="{FF2B5EF4-FFF2-40B4-BE49-F238E27FC236}">
                <a16:creationId xmlns:a16="http://schemas.microsoft.com/office/drawing/2014/main" id="{46BADA27-1431-44DB-AE87-0052CCA4FAC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29739" y="936065"/>
            <a:ext cx="1416113" cy="1397770"/>
          </a:xfrm>
          <a:prstGeom prst="rect">
            <a:avLst/>
          </a:prstGeom>
        </p:spPr>
      </p:pic>
      <p:sp>
        <p:nvSpPr>
          <p:cNvPr id="96" name="Picture Placeholder 73">
            <a:extLst>
              <a:ext uri="{FF2B5EF4-FFF2-40B4-BE49-F238E27FC236}">
                <a16:creationId xmlns:a16="http://schemas.microsoft.com/office/drawing/2014/main" id="{F2FA5F01-5003-4089-BB04-B5F22F24091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425631" y="918966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pic>
        <p:nvPicPr>
          <p:cNvPr id="97" name="Picture 96" descr="A close-up of a logo&#10;&#10;Description generated with very high confidence">
            <a:extLst>
              <a:ext uri="{FF2B5EF4-FFF2-40B4-BE49-F238E27FC236}">
                <a16:creationId xmlns:a16="http://schemas.microsoft.com/office/drawing/2014/main" id="{3403E16F-BF67-4BC6-938B-B540E81E3B9A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2405424"/>
            <a:ext cx="1416113" cy="1397770"/>
          </a:xfrm>
          <a:prstGeom prst="rect">
            <a:avLst/>
          </a:prstGeom>
        </p:spPr>
      </p:pic>
      <p:sp>
        <p:nvSpPr>
          <p:cNvPr id="98" name="Picture Placeholder 73">
            <a:extLst>
              <a:ext uri="{FF2B5EF4-FFF2-40B4-BE49-F238E27FC236}">
                <a16:creationId xmlns:a16="http://schemas.microsoft.com/office/drawing/2014/main" id="{8ADA19E5-32D4-4E60-A2D3-18859AF0950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425631" y="2388325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pic>
        <p:nvPicPr>
          <p:cNvPr id="101" name="Picture 100" descr="A close-up of a logo&#10;&#10;Description generated with very high confidence">
            <a:extLst>
              <a:ext uri="{FF2B5EF4-FFF2-40B4-BE49-F238E27FC236}">
                <a16:creationId xmlns:a16="http://schemas.microsoft.com/office/drawing/2014/main" id="{DA395262-84CF-4F06-A46D-2E49E941DE7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4351" y="3848851"/>
            <a:ext cx="1416113" cy="1397770"/>
          </a:xfrm>
          <a:prstGeom prst="rect">
            <a:avLst/>
          </a:prstGeom>
        </p:spPr>
      </p:pic>
      <p:sp>
        <p:nvSpPr>
          <p:cNvPr id="102" name="Picture Placeholder 73">
            <a:extLst>
              <a:ext uri="{FF2B5EF4-FFF2-40B4-BE49-F238E27FC236}">
                <a16:creationId xmlns:a16="http://schemas.microsoft.com/office/drawing/2014/main" id="{ECB2E69E-31AD-4FD8-9097-58BA78C1FD4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425631" y="3831752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pic>
        <p:nvPicPr>
          <p:cNvPr id="105" name="Picture 104" descr="A close-up of a logo&#10;&#10;Description generated with very high confidence">
            <a:extLst>
              <a:ext uri="{FF2B5EF4-FFF2-40B4-BE49-F238E27FC236}">
                <a16:creationId xmlns:a16="http://schemas.microsoft.com/office/drawing/2014/main" id="{E76A10D9-295C-442F-97E0-F3CE8AF40C1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5292278"/>
            <a:ext cx="1416113" cy="1397770"/>
          </a:xfrm>
          <a:prstGeom prst="rect">
            <a:avLst/>
          </a:prstGeom>
        </p:spPr>
      </p:pic>
      <p:sp>
        <p:nvSpPr>
          <p:cNvPr id="106" name="Picture Placeholder 73">
            <a:extLst>
              <a:ext uri="{FF2B5EF4-FFF2-40B4-BE49-F238E27FC236}">
                <a16:creationId xmlns:a16="http://schemas.microsoft.com/office/drawing/2014/main" id="{01AFF473-1ADB-4A01-A1C6-CD802CBB0E8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425631" y="5275179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pic>
        <p:nvPicPr>
          <p:cNvPr id="109" name="Picture 108" descr="A close-up of a logo&#10;&#10;Description generated with very high confidence">
            <a:extLst>
              <a:ext uri="{FF2B5EF4-FFF2-40B4-BE49-F238E27FC236}">
                <a16:creationId xmlns:a16="http://schemas.microsoft.com/office/drawing/2014/main" id="{C4DBEF57-0E51-47BA-BD9D-6D970FB2520C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6726482"/>
            <a:ext cx="1416113" cy="1397770"/>
          </a:xfrm>
          <a:prstGeom prst="rect">
            <a:avLst/>
          </a:prstGeom>
        </p:spPr>
      </p:pic>
      <p:sp>
        <p:nvSpPr>
          <p:cNvPr id="110" name="Picture Placeholder 73">
            <a:extLst>
              <a:ext uri="{FF2B5EF4-FFF2-40B4-BE49-F238E27FC236}">
                <a16:creationId xmlns:a16="http://schemas.microsoft.com/office/drawing/2014/main" id="{67025B7D-364F-4E77-84EE-93E1C3B8D9C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425631" y="6709383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pic>
        <p:nvPicPr>
          <p:cNvPr id="113" name="Graphic 112">
            <a:extLst>
              <a:ext uri="{FF2B5EF4-FFF2-40B4-BE49-F238E27FC236}">
                <a16:creationId xmlns:a16="http://schemas.microsoft.com/office/drawing/2014/main" id="{2C85FBDC-70FA-43E1-8F6D-59CCDB9A3E81}"/>
              </a:ext>
            </a:extLst>
          </p:cNvPr>
          <p:cNvPicPr preferRelativeResize="0">
            <a:picLocks/>
          </p:cNvPicPr>
          <p:nvPr userDrawn="1"/>
        </p:nvPicPr>
        <p:blipFill>
          <a:blip r:embed="rId21">
            <a:extLst>
              <a:ext uri="{96DAC541-7B7A-43D3-8B79-37D633B846F1}">
                <asvg:svgBlip xmlns=""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681048" y="1249835"/>
            <a:ext cx="378000" cy="144000"/>
          </a:xfrm>
          <a:prstGeom prst="rect">
            <a:avLst/>
          </a:prstGeom>
        </p:spPr>
      </p:pic>
      <p:pic>
        <p:nvPicPr>
          <p:cNvPr id="114" name="Graphic 113">
            <a:extLst>
              <a:ext uri="{FF2B5EF4-FFF2-40B4-BE49-F238E27FC236}">
                <a16:creationId xmlns:a16="http://schemas.microsoft.com/office/drawing/2014/main" id="{AF1D5EFC-2A9F-40F0-84DE-9F12D7582A4A}"/>
              </a:ext>
            </a:extLst>
          </p:cNvPr>
          <p:cNvPicPr preferRelativeResize="0">
            <a:picLocks/>
          </p:cNvPicPr>
          <p:nvPr userDrawn="1"/>
        </p:nvPicPr>
        <p:blipFill>
          <a:blip r:embed="rId23">
            <a:extLst>
              <a:ext uri="{96DAC541-7B7A-43D3-8B79-37D633B846F1}">
                <asvg:svgBlip xmlns=""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681048" y="2698235"/>
            <a:ext cx="378000" cy="144000"/>
          </a:xfrm>
          <a:prstGeom prst="rect">
            <a:avLst/>
          </a:prstGeom>
        </p:spPr>
      </p:pic>
      <p:pic>
        <p:nvPicPr>
          <p:cNvPr id="115" name="Graphic 114">
            <a:extLst>
              <a:ext uri="{FF2B5EF4-FFF2-40B4-BE49-F238E27FC236}">
                <a16:creationId xmlns:a16="http://schemas.microsoft.com/office/drawing/2014/main" id="{9BEC8EDD-AC8F-4413-8861-0EAAC6143EBF}"/>
              </a:ext>
            </a:extLst>
          </p:cNvPr>
          <p:cNvPicPr preferRelativeResize="0">
            <a:picLocks/>
          </p:cNvPicPr>
          <p:nvPr userDrawn="1"/>
        </p:nvPicPr>
        <p:blipFill>
          <a:blip r:embed="rId25">
            <a:extLst>
              <a:ext uri="{96DAC541-7B7A-43D3-8B79-37D633B846F1}">
                <asvg:svgBlip xmlns=""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1681048" y="4146635"/>
            <a:ext cx="378000" cy="144000"/>
          </a:xfrm>
          <a:prstGeom prst="rect">
            <a:avLst/>
          </a:prstGeom>
        </p:spPr>
      </p:pic>
      <p:pic>
        <p:nvPicPr>
          <p:cNvPr id="116" name="Graphic 115">
            <a:extLst>
              <a:ext uri="{FF2B5EF4-FFF2-40B4-BE49-F238E27FC236}">
                <a16:creationId xmlns:a16="http://schemas.microsoft.com/office/drawing/2014/main" id="{65B8B11A-6D5B-4222-A3FA-9C529A333AB0}"/>
              </a:ext>
            </a:extLst>
          </p:cNvPr>
          <p:cNvPicPr preferRelativeResize="0">
            <a:picLocks/>
          </p:cNvPicPr>
          <p:nvPr userDrawn="1"/>
        </p:nvPicPr>
        <p:blipFill>
          <a:blip r:embed="rId27">
            <a:extLst>
              <a:ext uri="{96DAC541-7B7A-43D3-8B79-37D633B846F1}">
                <asvg:svgBlip xmlns=""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681048" y="5595035"/>
            <a:ext cx="378000" cy="144000"/>
          </a:xfrm>
          <a:prstGeom prst="rect">
            <a:avLst/>
          </a:prstGeom>
        </p:spPr>
      </p:pic>
      <p:pic>
        <p:nvPicPr>
          <p:cNvPr id="117" name="Graphic 116">
            <a:extLst>
              <a:ext uri="{FF2B5EF4-FFF2-40B4-BE49-F238E27FC236}">
                <a16:creationId xmlns:a16="http://schemas.microsoft.com/office/drawing/2014/main" id="{DEF1451D-B6A1-4704-A941-E48FA3914715}"/>
              </a:ext>
            </a:extLst>
          </p:cNvPr>
          <p:cNvPicPr preferRelativeResize="0">
            <a:picLocks/>
          </p:cNvPicPr>
          <p:nvPr userDrawn="1"/>
        </p:nvPicPr>
        <p:blipFill>
          <a:blip r:embed="rId29">
            <a:extLst>
              <a:ext uri="{96DAC541-7B7A-43D3-8B79-37D633B846F1}">
                <asvg:svgBlip xmlns=""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681048" y="7043434"/>
            <a:ext cx="378000" cy="144000"/>
          </a:xfrm>
          <a:prstGeom prst="rect">
            <a:avLst/>
          </a:prstGeom>
        </p:spPr>
      </p:pic>
      <p:sp>
        <p:nvSpPr>
          <p:cNvPr id="124" name="Title 123">
            <a:extLst>
              <a:ext uri="{FF2B5EF4-FFF2-40B4-BE49-F238E27FC236}">
                <a16:creationId xmlns:a16="http://schemas.microsoft.com/office/drawing/2014/main" id="{B3407580-EBB8-4AA5-B546-D1F3744C9C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45313" y="267973"/>
            <a:ext cx="2260112" cy="920153"/>
          </a:xfrm>
        </p:spPr>
        <p:txBody>
          <a:bodyPr lIns="0" tIns="0" rIns="0" bIns="0" rtlCol="0">
            <a:noAutofit/>
          </a:bodyPr>
          <a:lstStyle>
            <a:lvl1pPr algn="r">
              <a:defRPr sz="3100" b="1"/>
            </a:lvl1pPr>
          </a:lstStyle>
          <a:p>
            <a:pPr rtl="0"/>
            <a:r>
              <a:rPr lang="en-GB" noProof="0"/>
              <a:t>PRODUCT</a:t>
            </a:r>
            <a:br>
              <a:rPr lang="en-GB" noProof="0"/>
            </a:br>
            <a:r>
              <a:rPr lang="en-GB" noProof="0"/>
              <a:t>ROADMAP</a:t>
            </a:r>
          </a:p>
        </p:txBody>
      </p:sp>
      <p:sp>
        <p:nvSpPr>
          <p:cNvPr id="126" name="Text Placeholder 125">
            <a:extLst>
              <a:ext uri="{FF2B5EF4-FFF2-40B4-BE49-F238E27FC236}">
                <a16:creationId xmlns:a16="http://schemas.microsoft.com/office/drawing/2014/main" id="{61E9C073-FC12-4172-943F-F20E258E608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167711" y="1895661"/>
            <a:ext cx="914400" cy="30410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127" name="Text Placeholder 125">
            <a:extLst>
              <a:ext uri="{FF2B5EF4-FFF2-40B4-BE49-F238E27FC236}">
                <a16:creationId xmlns:a16="http://schemas.microsoft.com/office/drawing/2014/main" id="{0C7C304C-05C9-4DB2-B0B0-74D44D8D141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170254" y="2204148"/>
            <a:ext cx="1407768" cy="638087"/>
          </a:xfrm>
        </p:spPr>
        <p:txBody>
          <a:bodyPr rtlCol="0"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29" name="Text Placeholder 125">
            <a:extLst>
              <a:ext uri="{FF2B5EF4-FFF2-40B4-BE49-F238E27FC236}">
                <a16:creationId xmlns:a16="http://schemas.microsoft.com/office/drawing/2014/main" id="{F57246CD-9926-4879-B191-79E7A54314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67711" y="3343572"/>
            <a:ext cx="914400" cy="30410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130" name="Text Placeholder 125">
            <a:extLst>
              <a:ext uri="{FF2B5EF4-FFF2-40B4-BE49-F238E27FC236}">
                <a16:creationId xmlns:a16="http://schemas.microsoft.com/office/drawing/2014/main" id="{9936E90E-F2B3-4E38-B811-25ED33DA3A9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170254" y="3652059"/>
            <a:ext cx="1407768" cy="638087"/>
          </a:xfrm>
        </p:spPr>
        <p:txBody>
          <a:bodyPr rtlCol="0"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31" name="Text Placeholder 125">
            <a:extLst>
              <a:ext uri="{FF2B5EF4-FFF2-40B4-BE49-F238E27FC236}">
                <a16:creationId xmlns:a16="http://schemas.microsoft.com/office/drawing/2014/main" id="{09319DEE-EC4D-4A76-B160-394553CFA6C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167711" y="4791483"/>
            <a:ext cx="914400" cy="30410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132" name="Text Placeholder 125">
            <a:extLst>
              <a:ext uri="{FF2B5EF4-FFF2-40B4-BE49-F238E27FC236}">
                <a16:creationId xmlns:a16="http://schemas.microsoft.com/office/drawing/2014/main" id="{1FD9D20E-0961-46BE-87E2-F9C4F76B60C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170254" y="5099970"/>
            <a:ext cx="1407768" cy="638087"/>
          </a:xfrm>
        </p:spPr>
        <p:txBody>
          <a:bodyPr rtlCol="0"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33" name="Text Placeholder 125">
            <a:extLst>
              <a:ext uri="{FF2B5EF4-FFF2-40B4-BE49-F238E27FC236}">
                <a16:creationId xmlns:a16="http://schemas.microsoft.com/office/drawing/2014/main" id="{43063DE6-06A7-4B93-A9B1-56B792F462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167711" y="6239394"/>
            <a:ext cx="914400" cy="30410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134" name="Text Placeholder 125">
            <a:extLst>
              <a:ext uri="{FF2B5EF4-FFF2-40B4-BE49-F238E27FC236}">
                <a16:creationId xmlns:a16="http://schemas.microsoft.com/office/drawing/2014/main" id="{CC35E657-25FD-4CFB-93D1-5D8FDFD420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170254" y="6547881"/>
            <a:ext cx="1407768" cy="638087"/>
          </a:xfrm>
        </p:spPr>
        <p:txBody>
          <a:bodyPr rtlCol="0"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35" name="Text Placeholder 125">
            <a:extLst>
              <a:ext uri="{FF2B5EF4-FFF2-40B4-BE49-F238E27FC236}">
                <a16:creationId xmlns:a16="http://schemas.microsoft.com/office/drawing/2014/main" id="{D4A639A1-4C42-4815-9CE3-2E8328F3658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167711" y="7687306"/>
            <a:ext cx="914400" cy="304102"/>
          </a:xfrm>
        </p:spPr>
        <p:txBody>
          <a:bodyPr rtlCol="0"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136" name="Text Placeholder 125">
            <a:extLst>
              <a:ext uri="{FF2B5EF4-FFF2-40B4-BE49-F238E27FC236}">
                <a16:creationId xmlns:a16="http://schemas.microsoft.com/office/drawing/2014/main" id="{B3269007-346F-4FD2-B1DF-C0ABF16C69E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5170254" y="7995793"/>
            <a:ext cx="1407768" cy="638087"/>
          </a:xfrm>
        </p:spPr>
        <p:txBody>
          <a:bodyPr rtlCol="0"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37" name="Text Placeholder 125">
            <a:extLst>
              <a:ext uri="{FF2B5EF4-FFF2-40B4-BE49-F238E27FC236}">
                <a16:creationId xmlns:a16="http://schemas.microsoft.com/office/drawing/2014/main" id="{2DD4B9A1-260C-47E9-85AF-839662A27B0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7302" y="1175082"/>
            <a:ext cx="914400" cy="30410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138" name="Text Placeholder 125">
            <a:extLst>
              <a:ext uri="{FF2B5EF4-FFF2-40B4-BE49-F238E27FC236}">
                <a16:creationId xmlns:a16="http://schemas.microsoft.com/office/drawing/2014/main" id="{1DDF711E-F1E1-4741-BED9-423C39E062A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283934" y="1479193"/>
            <a:ext cx="1407768" cy="638087"/>
          </a:xfrm>
        </p:spPr>
        <p:txBody>
          <a:bodyPr rtlCol="0"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39" name="Text Placeholder 125">
            <a:extLst>
              <a:ext uri="{FF2B5EF4-FFF2-40B4-BE49-F238E27FC236}">
                <a16:creationId xmlns:a16="http://schemas.microsoft.com/office/drawing/2014/main" id="{77BB882E-219A-476E-8B3E-23001520D76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77302" y="2627477"/>
            <a:ext cx="914400" cy="30410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140" name="Text Placeholder 125">
            <a:extLst>
              <a:ext uri="{FF2B5EF4-FFF2-40B4-BE49-F238E27FC236}">
                <a16:creationId xmlns:a16="http://schemas.microsoft.com/office/drawing/2014/main" id="{89DFFD7A-9DD2-44B5-99C2-25902B38282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283934" y="2931588"/>
            <a:ext cx="1407768" cy="638087"/>
          </a:xfrm>
        </p:spPr>
        <p:txBody>
          <a:bodyPr rtlCol="0"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41" name="Text Placeholder 125">
            <a:extLst>
              <a:ext uri="{FF2B5EF4-FFF2-40B4-BE49-F238E27FC236}">
                <a16:creationId xmlns:a16="http://schemas.microsoft.com/office/drawing/2014/main" id="{F30C0AAF-6652-4351-8462-0E29AB69924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77302" y="4079872"/>
            <a:ext cx="914400" cy="30410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142" name="Text Placeholder 125">
            <a:extLst>
              <a:ext uri="{FF2B5EF4-FFF2-40B4-BE49-F238E27FC236}">
                <a16:creationId xmlns:a16="http://schemas.microsoft.com/office/drawing/2014/main" id="{CD8B9314-7C43-4A64-BE27-81EC4D690E9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283934" y="4383983"/>
            <a:ext cx="1407768" cy="638087"/>
          </a:xfrm>
        </p:spPr>
        <p:txBody>
          <a:bodyPr rtlCol="0"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43" name="Text Placeholder 125">
            <a:extLst>
              <a:ext uri="{FF2B5EF4-FFF2-40B4-BE49-F238E27FC236}">
                <a16:creationId xmlns:a16="http://schemas.microsoft.com/office/drawing/2014/main" id="{76C8DAF6-BCAA-4A6A-8584-CBACCC55D4A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77302" y="5532268"/>
            <a:ext cx="914400" cy="30410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144" name="Text Placeholder 125">
            <a:extLst>
              <a:ext uri="{FF2B5EF4-FFF2-40B4-BE49-F238E27FC236}">
                <a16:creationId xmlns:a16="http://schemas.microsoft.com/office/drawing/2014/main" id="{67BC4A97-C4FB-421D-94A4-6782498E5DBE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83934" y="5836379"/>
            <a:ext cx="1407768" cy="638087"/>
          </a:xfrm>
        </p:spPr>
        <p:txBody>
          <a:bodyPr rtlCol="0"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45" name="Text Placeholder 125">
            <a:extLst>
              <a:ext uri="{FF2B5EF4-FFF2-40B4-BE49-F238E27FC236}">
                <a16:creationId xmlns:a16="http://schemas.microsoft.com/office/drawing/2014/main" id="{0E9F45AE-C3A2-491A-B767-3DDAD7726AF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77302" y="6984664"/>
            <a:ext cx="914400" cy="30410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146" name="Text Placeholder 125">
            <a:extLst>
              <a:ext uri="{FF2B5EF4-FFF2-40B4-BE49-F238E27FC236}">
                <a16:creationId xmlns:a16="http://schemas.microsoft.com/office/drawing/2014/main" id="{C6C593EB-C5A3-477B-AF33-06A1FC9C2D5A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283934" y="7288775"/>
            <a:ext cx="1407768" cy="638087"/>
          </a:xfrm>
        </p:spPr>
        <p:txBody>
          <a:bodyPr rtlCol="0"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148" name="Text Placeholder 125">
            <a:extLst>
              <a:ext uri="{FF2B5EF4-FFF2-40B4-BE49-F238E27FC236}">
                <a16:creationId xmlns:a16="http://schemas.microsoft.com/office/drawing/2014/main" id="{1BAD5442-3EEA-4CC9-8722-EE38EFAB42A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4434" y="7976772"/>
            <a:ext cx="1407768" cy="827894"/>
          </a:xfrm>
        </p:spPr>
        <p:txBody>
          <a:bodyPr rtlCol="0">
            <a:noAutofit/>
          </a:bodyPr>
          <a:lstStyle>
            <a:lvl1pPr marL="0" indent="0" algn="l">
              <a:buNone/>
              <a:defRPr sz="31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 rtl="0"/>
            <a:r>
              <a:rPr lang="en-GB" noProof="0"/>
              <a:t>20XX</a:t>
            </a:r>
            <a:br>
              <a:rPr lang="en-GB" noProof="0"/>
            </a:br>
            <a:r>
              <a:rPr lang="en-GB" noProof="0"/>
              <a:t>20YY</a:t>
            </a:r>
          </a:p>
        </p:txBody>
      </p:sp>
      <p:pic>
        <p:nvPicPr>
          <p:cNvPr id="151" name="Graphic 150">
            <a:extLst>
              <a:ext uri="{FF2B5EF4-FFF2-40B4-BE49-F238E27FC236}">
                <a16:creationId xmlns:a16="http://schemas.microsoft.com/office/drawing/2014/main" id="{6E7D6CD0-B65D-490C-BB82-4F861318EB09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96DAC541-7B7A-43D3-8B79-37D633B846F1}">
                <asvg:svgBlip xmlns=""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442107" y="8390719"/>
            <a:ext cx="86400" cy="86400"/>
          </a:xfrm>
          <a:prstGeom prst="rect">
            <a:avLst/>
          </a:prstGeom>
        </p:spPr>
      </p:pic>
      <p:pic>
        <p:nvPicPr>
          <p:cNvPr id="152" name="Graphic 151">
            <a:extLst>
              <a:ext uri="{FF2B5EF4-FFF2-40B4-BE49-F238E27FC236}">
                <a16:creationId xmlns:a16="http://schemas.microsoft.com/office/drawing/2014/main" id="{1B7EC4F3-1509-4925-BD92-54C58B32BD9F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3">
            <a:extLst>
              <a:ext uri="{96DAC541-7B7A-43D3-8B79-37D633B846F1}">
                <asvg:svgBlip xmlns=""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2145600" y="0"/>
            <a:ext cx="2566800" cy="2060368"/>
          </a:xfrm>
          <a:prstGeom prst="rect">
            <a:avLst/>
          </a:prstGeom>
        </p:spPr>
      </p:pic>
      <p:sp>
        <p:nvSpPr>
          <p:cNvPr id="162" name="Picture Placeholder 161">
            <a:extLst>
              <a:ext uri="{FF2B5EF4-FFF2-40B4-BE49-F238E27FC236}">
                <a16:creationId xmlns:a16="http://schemas.microsoft.com/office/drawing/2014/main" id="{F870B909-72EA-4D59-9577-5B30CD8BAECC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1256502" y="76870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3" name="Picture Placeholder 161">
            <a:extLst>
              <a:ext uri="{FF2B5EF4-FFF2-40B4-BE49-F238E27FC236}">
                <a16:creationId xmlns:a16="http://schemas.microsoft.com/office/drawing/2014/main" id="{CDA0B0E1-512A-4F96-9FDF-B4DA609D921F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1256502" y="221410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4" name="Picture Placeholder 161">
            <a:extLst>
              <a:ext uri="{FF2B5EF4-FFF2-40B4-BE49-F238E27FC236}">
                <a16:creationId xmlns:a16="http://schemas.microsoft.com/office/drawing/2014/main" id="{048F318E-3204-4389-942D-101D5836C9D8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1256502" y="365950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5" name="Picture Placeholder 161">
            <a:extLst>
              <a:ext uri="{FF2B5EF4-FFF2-40B4-BE49-F238E27FC236}">
                <a16:creationId xmlns:a16="http://schemas.microsoft.com/office/drawing/2014/main" id="{2CCFF41C-8ABD-40A6-B8DE-716AC102A4E1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1256502" y="510490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6" name="Picture Placeholder 161">
            <a:extLst>
              <a:ext uri="{FF2B5EF4-FFF2-40B4-BE49-F238E27FC236}">
                <a16:creationId xmlns:a16="http://schemas.microsoft.com/office/drawing/2014/main" id="{BD4BA0D9-906A-4550-921F-8DEF8B5F67F5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1256502" y="6550306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7" name="Picture Placeholder 161">
            <a:extLst>
              <a:ext uri="{FF2B5EF4-FFF2-40B4-BE49-F238E27FC236}">
                <a16:creationId xmlns:a16="http://schemas.microsoft.com/office/drawing/2014/main" id="{38A03188-2028-4987-8540-3F92BAA01C04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5170254" y="146615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8" name="Picture Placeholder 161">
            <a:extLst>
              <a:ext uri="{FF2B5EF4-FFF2-40B4-BE49-F238E27FC236}">
                <a16:creationId xmlns:a16="http://schemas.microsoft.com/office/drawing/2014/main" id="{E852A18B-1B0E-4D14-A3B5-90901651D9AD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5170254" y="291155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9" name="Picture Placeholder 161">
            <a:extLst>
              <a:ext uri="{FF2B5EF4-FFF2-40B4-BE49-F238E27FC236}">
                <a16:creationId xmlns:a16="http://schemas.microsoft.com/office/drawing/2014/main" id="{E3CBC1C2-A558-473B-B432-5EA0DF907D4F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5170254" y="435695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70" name="Picture Placeholder 161">
            <a:extLst>
              <a:ext uri="{FF2B5EF4-FFF2-40B4-BE49-F238E27FC236}">
                <a16:creationId xmlns:a16="http://schemas.microsoft.com/office/drawing/2014/main" id="{4DE9035A-302D-4F90-9635-EFCB5C1CA7B5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5170254" y="5802354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71" name="Picture Placeholder 161">
            <a:extLst>
              <a:ext uri="{FF2B5EF4-FFF2-40B4-BE49-F238E27FC236}">
                <a16:creationId xmlns:a16="http://schemas.microsoft.com/office/drawing/2014/main" id="{E3AC4923-7437-4A2F-9E25-AF9781EC54AB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5170254" y="7247756"/>
            <a:ext cx="439200" cy="439200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pic>
        <p:nvPicPr>
          <p:cNvPr id="178" name="Graphic 177">
            <a:extLst>
              <a:ext uri="{FF2B5EF4-FFF2-40B4-BE49-F238E27FC236}">
                <a16:creationId xmlns:a16="http://schemas.microsoft.com/office/drawing/2014/main" id="{3149A7F4-4CDA-4E4A-8A0E-916FFE64A687}"/>
              </a:ext>
            </a:extLst>
          </p:cNvPr>
          <p:cNvPicPr preferRelativeResize="0">
            <a:picLocks/>
          </p:cNvPicPr>
          <p:nvPr userDrawn="1"/>
        </p:nvPicPr>
        <p:blipFill>
          <a:blip r:embed="rId35">
            <a:extLst>
              <a:ext uri="{96DAC541-7B7A-43D3-8B79-37D633B846F1}">
                <asvg:svgBlip xmlns="" xmlns:asvg="http://schemas.microsoft.com/office/drawing/2016/SVG/main" r:embed="rId36"/>
              </a:ext>
            </a:extLst>
          </a:blip>
          <a:stretch>
            <a:fillRect/>
          </a:stretch>
        </p:blipFill>
        <p:spPr>
          <a:xfrm>
            <a:off x="4579416" y="1979319"/>
            <a:ext cx="594000" cy="144000"/>
          </a:xfrm>
          <a:prstGeom prst="rect">
            <a:avLst/>
          </a:prstGeom>
        </p:spPr>
      </p:pic>
      <p:pic>
        <p:nvPicPr>
          <p:cNvPr id="179" name="Graphic 178">
            <a:extLst>
              <a:ext uri="{FF2B5EF4-FFF2-40B4-BE49-F238E27FC236}">
                <a16:creationId xmlns:a16="http://schemas.microsoft.com/office/drawing/2014/main" id="{16F8F551-DF22-4154-9160-E3D1BE3ED58B}"/>
              </a:ext>
            </a:extLst>
          </p:cNvPr>
          <p:cNvPicPr preferRelativeResize="0">
            <a:picLocks/>
          </p:cNvPicPr>
          <p:nvPr userDrawn="1"/>
        </p:nvPicPr>
        <p:blipFill>
          <a:blip r:embed="rId37">
            <a:extLst>
              <a:ext uri="{96DAC541-7B7A-43D3-8B79-37D633B846F1}">
                <asvg:svgBlip xmlns=""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4579416" y="3417350"/>
            <a:ext cx="594000" cy="144000"/>
          </a:xfrm>
          <a:prstGeom prst="rect">
            <a:avLst/>
          </a:prstGeom>
        </p:spPr>
      </p:pic>
      <p:pic>
        <p:nvPicPr>
          <p:cNvPr id="180" name="Graphic 179">
            <a:extLst>
              <a:ext uri="{FF2B5EF4-FFF2-40B4-BE49-F238E27FC236}">
                <a16:creationId xmlns:a16="http://schemas.microsoft.com/office/drawing/2014/main" id="{DFAB86E6-909B-4AA9-8F44-2A7709C04949}"/>
              </a:ext>
            </a:extLst>
          </p:cNvPr>
          <p:cNvPicPr preferRelativeResize="0">
            <a:picLocks/>
          </p:cNvPicPr>
          <p:nvPr userDrawn="1"/>
        </p:nvPicPr>
        <p:blipFill>
          <a:blip r:embed="rId39">
            <a:extLst>
              <a:ext uri="{96DAC541-7B7A-43D3-8B79-37D633B846F1}">
                <asvg:svgBlip xmlns=""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4579416" y="4866034"/>
            <a:ext cx="594000" cy="144000"/>
          </a:xfrm>
          <a:prstGeom prst="rect">
            <a:avLst/>
          </a:prstGeom>
        </p:spPr>
      </p:pic>
      <p:pic>
        <p:nvPicPr>
          <p:cNvPr id="157" name="Graphic 156">
            <a:extLst>
              <a:ext uri="{FF2B5EF4-FFF2-40B4-BE49-F238E27FC236}">
                <a16:creationId xmlns:a16="http://schemas.microsoft.com/office/drawing/2014/main" id="{12B89D1D-8F9E-48DE-B231-5DDE8D36E103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=""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2152832" y="5009312"/>
            <a:ext cx="2566800" cy="1385056"/>
          </a:xfrm>
          <a:prstGeom prst="rect">
            <a:avLst/>
          </a:prstGeom>
        </p:spPr>
      </p:pic>
      <p:pic>
        <p:nvPicPr>
          <p:cNvPr id="153" name="Graphic 152">
            <a:extLst>
              <a:ext uri="{FF2B5EF4-FFF2-40B4-BE49-F238E27FC236}">
                <a16:creationId xmlns:a16="http://schemas.microsoft.com/office/drawing/2014/main" id="{4158ADA4-93AF-432F-98CD-D9F668C98B75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=""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2148738" y="3555065"/>
            <a:ext cx="2566800" cy="1385056"/>
          </a:xfrm>
          <a:prstGeom prst="rect">
            <a:avLst/>
          </a:prstGeom>
        </p:spPr>
      </p:pic>
      <p:pic>
        <p:nvPicPr>
          <p:cNvPr id="99" name="Picture 98" descr="A close-up of a logo&#10;&#10;Description generated with very high confidence">
            <a:extLst>
              <a:ext uri="{FF2B5EF4-FFF2-40B4-BE49-F238E27FC236}">
                <a16:creationId xmlns:a16="http://schemas.microsoft.com/office/drawing/2014/main" id="{032C3018-06F9-4DE4-BFE6-0E9FCBBDABEE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40875" y="3107912"/>
            <a:ext cx="1416113" cy="1397770"/>
          </a:xfrm>
          <a:prstGeom prst="rect">
            <a:avLst/>
          </a:prstGeom>
        </p:spPr>
      </p:pic>
      <p:sp>
        <p:nvSpPr>
          <p:cNvPr id="100" name="Picture Placeholder 73">
            <a:extLst>
              <a:ext uri="{FF2B5EF4-FFF2-40B4-BE49-F238E27FC236}">
                <a16:creationId xmlns:a16="http://schemas.microsoft.com/office/drawing/2014/main" id="{A87F9CD2-C878-4F63-863E-C34F056E00C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631876" y="3090813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pic>
        <p:nvPicPr>
          <p:cNvPr id="103" name="Picture 102" descr="A close-up of a logo&#10;&#10;Description generated with very high confidence">
            <a:extLst>
              <a:ext uri="{FF2B5EF4-FFF2-40B4-BE49-F238E27FC236}">
                <a16:creationId xmlns:a16="http://schemas.microsoft.com/office/drawing/2014/main" id="{4AFB5FB4-1CBF-4F80-A9F9-873851BF8A1B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49091" y="4547626"/>
            <a:ext cx="1416113" cy="1397770"/>
          </a:xfrm>
          <a:prstGeom prst="rect">
            <a:avLst/>
          </a:prstGeom>
        </p:spPr>
      </p:pic>
      <p:sp>
        <p:nvSpPr>
          <p:cNvPr id="104" name="Picture Placeholder 73">
            <a:extLst>
              <a:ext uri="{FF2B5EF4-FFF2-40B4-BE49-F238E27FC236}">
                <a16:creationId xmlns:a16="http://schemas.microsoft.com/office/drawing/2014/main" id="{9F0D59E8-AB95-48A3-A6C7-D58CFAD149A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31876" y="4530527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pic>
        <p:nvPicPr>
          <p:cNvPr id="181" name="Graphic 180">
            <a:extLst>
              <a:ext uri="{FF2B5EF4-FFF2-40B4-BE49-F238E27FC236}">
                <a16:creationId xmlns:a16="http://schemas.microsoft.com/office/drawing/2014/main" id="{9E752783-DDE2-44F7-B86A-1EF50472DCD7}"/>
              </a:ext>
            </a:extLst>
          </p:cNvPr>
          <p:cNvPicPr preferRelativeResize="0">
            <a:picLocks/>
          </p:cNvPicPr>
          <p:nvPr userDrawn="1"/>
        </p:nvPicPr>
        <p:blipFill>
          <a:blip r:embed="rId43">
            <a:extLst>
              <a:ext uri="{96DAC541-7B7A-43D3-8B79-37D633B846F1}">
                <asvg:svgBlip xmlns="" xmlns:asvg="http://schemas.microsoft.com/office/drawing/2016/SVG/main" r:embed="rId44"/>
              </a:ext>
            </a:extLst>
          </a:blip>
          <a:stretch>
            <a:fillRect/>
          </a:stretch>
        </p:blipFill>
        <p:spPr>
          <a:xfrm>
            <a:off x="4579416" y="6317529"/>
            <a:ext cx="594000" cy="144000"/>
          </a:xfrm>
          <a:prstGeom prst="rect">
            <a:avLst/>
          </a:prstGeom>
        </p:spPr>
      </p:pic>
      <p:pic>
        <p:nvPicPr>
          <p:cNvPr id="107" name="Picture 106" descr="A close-up of a logo&#10;&#10;Description generated with very high confidence">
            <a:extLst>
              <a:ext uri="{FF2B5EF4-FFF2-40B4-BE49-F238E27FC236}">
                <a16:creationId xmlns:a16="http://schemas.microsoft.com/office/drawing/2014/main" id="{BEA68911-A091-421B-BD18-C7DE7DD3074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54756" y="5996858"/>
            <a:ext cx="1416113" cy="1397770"/>
          </a:xfrm>
          <a:prstGeom prst="rect">
            <a:avLst/>
          </a:prstGeom>
        </p:spPr>
      </p:pic>
      <p:sp>
        <p:nvSpPr>
          <p:cNvPr id="108" name="Picture Placeholder 73">
            <a:extLst>
              <a:ext uri="{FF2B5EF4-FFF2-40B4-BE49-F238E27FC236}">
                <a16:creationId xmlns:a16="http://schemas.microsoft.com/office/drawing/2014/main" id="{FFA6074B-E2C1-4676-BABB-F9A4E168F48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631876" y="5979759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pic>
        <p:nvPicPr>
          <p:cNvPr id="182" name="Graphic 181">
            <a:extLst>
              <a:ext uri="{FF2B5EF4-FFF2-40B4-BE49-F238E27FC236}">
                <a16:creationId xmlns:a16="http://schemas.microsoft.com/office/drawing/2014/main" id="{527C0226-D714-4BF7-911E-5D62B88B7447}"/>
              </a:ext>
            </a:extLst>
          </p:cNvPr>
          <p:cNvPicPr preferRelativeResize="0">
            <a:picLocks/>
          </p:cNvPicPr>
          <p:nvPr userDrawn="1"/>
        </p:nvPicPr>
        <p:blipFill>
          <a:blip r:embed="rId45">
            <a:extLst>
              <a:ext uri="{96DAC541-7B7A-43D3-8B79-37D633B846F1}">
                <asvg:svgBlip xmlns="" xmlns:asvg="http://schemas.microsoft.com/office/drawing/2016/SVG/main" r:embed="rId46"/>
              </a:ext>
            </a:extLst>
          </a:blip>
          <a:stretch>
            <a:fillRect/>
          </a:stretch>
        </p:blipFill>
        <p:spPr>
          <a:xfrm>
            <a:off x="4579416" y="7765280"/>
            <a:ext cx="594000" cy="144000"/>
          </a:xfrm>
          <a:prstGeom prst="rect">
            <a:avLst/>
          </a:prstGeom>
        </p:spPr>
      </p:pic>
      <p:pic>
        <p:nvPicPr>
          <p:cNvPr id="111" name="Picture 110" descr="A close-up of a logo&#10;&#10;Description generated with very high confidence">
            <a:extLst>
              <a:ext uri="{FF2B5EF4-FFF2-40B4-BE49-F238E27FC236}">
                <a16:creationId xmlns:a16="http://schemas.microsoft.com/office/drawing/2014/main" id="{2BBFF7AD-7F35-4F2A-9989-3561F0CE6A7A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57307" y="7446090"/>
            <a:ext cx="1416113" cy="1397770"/>
          </a:xfrm>
          <a:prstGeom prst="rect">
            <a:avLst/>
          </a:prstGeom>
        </p:spPr>
      </p:pic>
      <p:sp>
        <p:nvSpPr>
          <p:cNvPr id="112" name="Picture Placeholder 73">
            <a:extLst>
              <a:ext uri="{FF2B5EF4-FFF2-40B4-BE49-F238E27FC236}">
                <a16:creationId xmlns:a16="http://schemas.microsoft.com/office/drawing/2014/main" id="{B6C2A255-BD7D-48FE-9AC9-EA2DBD4B94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631876" y="7428991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pic>
        <p:nvPicPr>
          <p:cNvPr id="183" name="Graphic 182">
            <a:extLst>
              <a:ext uri="{FF2B5EF4-FFF2-40B4-BE49-F238E27FC236}">
                <a16:creationId xmlns:a16="http://schemas.microsoft.com/office/drawing/2014/main" id="{4B2E0E94-8E68-4B4C-8A38-B19A52D69894}"/>
              </a:ext>
            </a:extLst>
          </p:cNvPr>
          <p:cNvPicPr preferRelativeResize="0">
            <a:picLocks/>
          </p:cNvPicPr>
          <p:nvPr userDrawn="1"/>
        </p:nvPicPr>
        <p:blipFill>
          <a:blip r:embed="rId47">
            <a:extLst>
              <a:ext uri="{96DAC541-7B7A-43D3-8B79-37D633B846F1}">
                <asvg:svgBlip xmlns=""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3425663" y="7822766"/>
            <a:ext cx="1296000" cy="1308706"/>
          </a:xfrm>
          <a:prstGeom prst="rect">
            <a:avLst/>
          </a:prstGeom>
        </p:spPr>
      </p:pic>
      <p:pic>
        <p:nvPicPr>
          <p:cNvPr id="159" name="Graphic 158">
            <a:extLst>
              <a:ext uri="{FF2B5EF4-FFF2-40B4-BE49-F238E27FC236}">
                <a16:creationId xmlns:a16="http://schemas.microsoft.com/office/drawing/2014/main" id="{A5488CC7-053D-4AC5-AE92-5E975339AA56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=""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2153339" y="6443645"/>
            <a:ext cx="2566800" cy="1385056"/>
          </a:xfrm>
          <a:prstGeom prst="rect">
            <a:avLst/>
          </a:prstGeom>
        </p:spPr>
      </p:pic>
      <p:pic>
        <p:nvPicPr>
          <p:cNvPr id="184" name="Graphic 183">
            <a:extLst>
              <a:ext uri="{FF2B5EF4-FFF2-40B4-BE49-F238E27FC236}">
                <a16:creationId xmlns:a16="http://schemas.microsoft.com/office/drawing/2014/main" id="{46B3D8DB-F765-46B6-82B1-506B5A369130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=""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>
            <a:off x="2145600" y="2140857"/>
            <a:ext cx="2566800" cy="1385056"/>
          </a:xfrm>
          <a:prstGeom prst="rect">
            <a:avLst/>
          </a:prstGeom>
        </p:spPr>
      </p:pic>
      <p:pic>
        <p:nvPicPr>
          <p:cNvPr id="92" name="Picture 91" descr="A close-up of a logo&#10;&#10;Description generated with very high confidence">
            <a:extLst>
              <a:ext uri="{FF2B5EF4-FFF2-40B4-BE49-F238E27FC236}">
                <a16:creationId xmlns:a16="http://schemas.microsoft.com/office/drawing/2014/main" id="{F144D1E4-253E-4973-990D-A790780C28F3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22878" y="1657315"/>
            <a:ext cx="1416113" cy="1397770"/>
          </a:xfrm>
          <a:prstGeom prst="rect">
            <a:avLst/>
          </a:prstGeom>
        </p:spPr>
      </p:pic>
      <p:sp>
        <p:nvSpPr>
          <p:cNvPr id="75" name="Picture Placeholder 73">
            <a:extLst>
              <a:ext uri="{FF2B5EF4-FFF2-40B4-BE49-F238E27FC236}">
                <a16:creationId xmlns:a16="http://schemas.microsoft.com/office/drawing/2014/main" id="{79E08CEB-DD89-4B29-8641-C4EE0A4853B3}"/>
              </a:ext>
            </a:extLst>
          </p:cNvPr>
          <p:cNvSpPr>
            <a:spLocks noGrp="1"/>
          </p:cNvSpPr>
          <p:nvPr userDrawn="1">
            <p:ph type="pic" sz="quarter" idx="11"/>
          </p:nvPr>
        </p:nvSpPr>
        <p:spPr>
          <a:xfrm>
            <a:off x="3631876" y="1640216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8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164" userDrawn="1">
          <p15:clr>
            <a:srgbClr val="FBAE40"/>
          </p15:clr>
        </p15:guide>
        <p15:guide id="4" pos="4156" userDrawn="1">
          <p15:clr>
            <a:srgbClr val="FBAE40"/>
          </p15:clr>
        </p15:guide>
        <p15:guide id="12" orient="horz" pos="560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GB" noProof="0"/>
              <a:t>DD/MM/20XX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75BE66-B004-4B62-93B5-6C3A07EE5DEC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svg"/><Relationship Id="rId13" Type="http://schemas.openxmlformats.org/officeDocument/2006/relationships/image" Target="../media/image30.png"/><Relationship Id="rId18" Type="http://schemas.openxmlformats.org/officeDocument/2006/relationships/image" Target="../media/image63.svg"/><Relationship Id="rId26" Type="http://schemas.openxmlformats.org/officeDocument/2006/relationships/image" Target="../media/image71.svg"/><Relationship Id="rId3" Type="http://schemas.openxmlformats.org/officeDocument/2006/relationships/image" Target="../media/image25.png"/><Relationship Id="rId21" Type="http://schemas.openxmlformats.org/officeDocument/2006/relationships/image" Target="../media/image34.png"/><Relationship Id="rId7" Type="http://schemas.openxmlformats.org/officeDocument/2006/relationships/image" Target="../media/image27.png"/><Relationship Id="rId12" Type="http://schemas.openxmlformats.org/officeDocument/2006/relationships/image" Target="../media/image57.svg"/><Relationship Id="rId17" Type="http://schemas.openxmlformats.org/officeDocument/2006/relationships/image" Target="../media/image32.png"/><Relationship Id="rId25" Type="http://schemas.openxmlformats.org/officeDocument/2006/relationships/image" Target="../media/image3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61.svg"/><Relationship Id="rId20" Type="http://schemas.openxmlformats.org/officeDocument/2006/relationships/image" Target="../media/image65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svg"/><Relationship Id="rId11" Type="http://schemas.openxmlformats.org/officeDocument/2006/relationships/image" Target="../media/image29.png"/><Relationship Id="rId24" Type="http://schemas.openxmlformats.org/officeDocument/2006/relationships/image" Target="../media/image69.svg"/><Relationship Id="rId5" Type="http://schemas.openxmlformats.org/officeDocument/2006/relationships/image" Target="../media/image26.png"/><Relationship Id="rId15" Type="http://schemas.openxmlformats.org/officeDocument/2006/relationships/image" Target="../media/image31.png"/><Relationship Id="rId23" Type="http://schemas.openxmlformats.org/officeDocument/2006/relationships/image" Target="../media/image35.png"/><Relationship Id="rId10" Type="http://schemas.openxmlformats.org/officeDocument/2006/relationships/image" Target="../media/image55.svg"/><Relationship Id="rId19" Type="http://schemas.openxmlformats.org/officeDocument/2006/relationships/image" Target="../media/image33.png"/><Relationship Id="rId4" Type="http://schemas.openxmlformats.org/officeDocument/2006/relationships/image" Target="../media/image49.svg"/><Relationship Id="rId9" Type="http://schemas.openxmlformats.org/officeDocument/2006/relationships/image" Target="../media/image28.png"/><Relationship Id="rId14" Type="http://schemas.openxmlformats.org/officeDocument/2006/relationships/image" Target="../media/image59.svg"/><Relationship Id="rId22" Type="http://schemas.openxmlformats.org/officeDocument/2006/relationships/image" Target="../media/image67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svg"/><Relationship Id="rId13" Type="http://schemas.openxmlformats.org/officeDocument/2006/relationships/image" Target="../media/image30.png"/><Relationship Id="rId3" Type="http://schemas.openxmlformats.org/officeDocument/2006/relationships/image" Target="../media/image25.png"/><Relationship Id="rId21" Type="http://schemas.openxmlformats.org/officeDocument/2006/relationships/image" Target="../media/image32.png"/><Relationship Id="rId12" Type="http://schemas.openxmlformats.org/officeDocument/2006/relationships/image" Target="../media/image57.svg"/><Relationship Id="rId17" Type="http://schemas.openxmlformats.org/officeDocument/2006/relationships/image" Target="../media/image31.png"/><Relationship Id="rId25" Type="http://schemas.openxmlformats.org/officeDocument/2006/relationships/image" Target="../media/image33.png"/><Relationship Id="rId33" Type="http://schemas.openxmlformats.org/officeDocument/2006/relationships/image" Target="../media/image3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59.svg"/><Relationship Id="rId20" Type="http://schemas.openxmlformats.org/officeDocument/2006/relationships/image" Target="../media/image61.svg"/><Relationship Id="rId29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63.svg"/><Relationship Id="rId32" Type="http://schemas.openxmlformats.org/officeDocument/2006/relationships/image" Target="../media/image67.svg"/><Relationship Id="rId37" Type="http://schemas.openxmlformats.org/officeDocument/2006/relationships/image" Target="../media/image36.png"/><Relationship Id="rId40" Type="http://schemas.openxmlformats.org/officeDocument/2006/relationships/image" Target="../media/image71.svg"/><Relationship Id="rId5" Type="http://schemas.openxmlformats.org/officeDocument/2006/relationships/image" Target="../media/image27.png"/><Relationship Id="rId28" Type="http://schemas.openxmlformats.org/officeDocument/2006/relationships/image" Target="../media/image65.svg"/><Relationship Id="rId36" Type="http://schemas.openxmlformats.org/officeDocument/2006/relationships/image" Target="../media/image69.svg"/><Relationship Id="rId4" Type="http://schemas.openxmlformats.org/officeDocument/2006/relationships/image" Target="../media/image49.svg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803EFAB-E587-4BF1-B44C-A7424E4C8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KS3 Learning Journey</a:t>
            </a:r>
          </a:p>
        </p:txBody>
      </p:sp>
      <p:pic>
        <p:nvPicPr>
          <p:cNvPr id="55" name="Picture Placeholder 54" descr="Globe icon">
            <a:extLst>
              <a:ext uri="{FF2B5EF4-FFF2-40B4-BE49-F238E27FC236}">
                <a16:creationId xmlns:a16="http://schemas.microsoft.com/office/drawing/2014/main" id="{37A3FB08-CD7E-4D12-B6D5-0474F2D2CF96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/>
      </p:pic>
      <p:pic>
        <p:nvPicPr>
          <p:cNvPr id="145" name="Picture Placeholder 144" descr="Globe icon">
            <a:extLst>
              <a:ext uri="{FF2B5EF4-FFF2-40B4-BE49-F238E27FC236}">
                <a16:creationId xmlns:a16="http://schemas.microsoft.com/office/drawing/2014/main" id="{6C18A99E-6A88-4308-A775-A52F54832F0D}"/>
              </a:ext>
            </a:extLst>
          </p:cNvPr>
          <p:cNvPicPr>
            <a:picLocks noGrp="1" noChangeAspect="1"/>
          </p:cNvPicPr>
          <p:nvPr>
            <p:ph type="pic" sz="quarter" idx="50"/>
          </p:nvPr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/>
      </p:pic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CC616A15-98AE-445C-9F92-21A3FD16B02E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391212" y="1175082"/>
            <a:ext cx="1300490" cy="304102"/>
          </a:xfrm>
        </p:spPr>
        <p:txBody>
          <a:bodyPr rtlCol="0"/>
          <a:lstStyle/>
          <a:p>
            <a:pPr rtl="0"/>
            <a:r>
              <a:rPr lang="en-GB" dirty="0"/>
              <a:t>Reactions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23CCB585-5A15-4E7C-96B6-C0057D449F2E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137246" y="1479193"/>
            <a:ext cx="1861710" cy="638087"/>
          </a:xfrm>
        </p:spPr>
        <p:txBody>
          <a:bodyPr rtlCol="0"/>
          <a:lstStyle/>
          <a:p>
            <a:pPr algn="l" rtl="0"/>
            <a:r>
              <a:rPr lang="en-GB" dirty="0"/>
              <a:t>How can you tell elements or compounds have reacted?</a:t>
            </a:r>
          </a:p>
          <a:p>
            <a:pPr algn="l" rtl="0"/>
            <a:r>
              <a:rPr lang="en-GB" dirty="0"/>
              <a:t>Represent reactions with equations.</a:t>
            </a:r>
          </a:p>
        </p:txBody>
      </p:sp>
      <p:pic>
        <p:nvPicPr>
          <p:cNvPr id="95" name="Picture Placeholder 94" descr="Microprocessor icon">
            <a:extLst>
              <a:ext uri="{FF2B5EF4-FFF2-40B4-BE49-F238E27FC236}">
                <a16:creationId xmlns:a16="http://schemas.microsoft.com/office/drawing/2014/main" id="{E5480516-45F9-4EB0-944F-75CCED40811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rcRect l="97" r="97"/>
          <a:stretch>
            <a:fillRect/>
          </a:stretch>
        </p:blipFill>
        <p:spPr/>
      </p:pic>
      <p:pic>
        <p:nvPicPr>
          <p:cNvPr id="149" name="Picture Placeholder 148" descr="Microprocessor icon">
            <a:extLst>
              <a:ext uri="{FF2B5EF4-FFF2-40B4-BE49-F238E27FC236}">
                <a16:creationId xmlns:a16="http://schemas.microsoft.com/office/drawing/2014/main" id="{E62C5D57-46DB-4FE5-B73D-50B4288EB53D}"/>
              </a:ext>
            </a:extLst>
          </p:cNvPr>
          <p:cNvPicPr>
            <a:picLocks noGrp="1" noChangeAspect="1"/>
          </p:cNvPicPr>
          <p:nvPr>
            <p:ph type="pic" sz="quarter" idx="55"/>
          </p:nvPr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0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CABC91A-531F-4132-B5A2-3E70E3F6985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167711" y="1895661"/>
            <a:ext cx="1086974" cy="304102"/>
          </a:xfrm>
        </p:spPr>
        <p:txBody>
          <a:bodyPr rtlCol="0"/>
          <a:lstStyle/>
          <a:p>
            <a:pPr rtl="0"/>
            <a:r>
              <a:rPr lang="en-GB" dirty="0"/>
              <a:t>Waves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15606479-9866-4A9F-8795-33225594A99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r>
              <a:rPr lang="en-GB" dirty="0"/>
              <a:t>How does light travel?</a:t>
            </a:r>
          </a:p>
          <a:p>
            <a:pPr rtl="0"/>
            <a:r>
              <a:rPr lang="en-GB" dirty="0"/>
              <a:t>What are sound waves?</a:t>
            </a:r>
          </a:p>
        </p:txBody>
      </p:sp>
      <p:pic>
        <p:nvPicPr>
          <p:cNvPr id="85" name="Picture Placeholder 84" descr="Cubes icon">
            <a:extLst>
              <a:ext uri="{FF2B5EF4-FFF2-40B4-BE49-F238E27FC236}">
                <a16:creationId xmlns:a16="http://schemas.microsoft.com/office/drawing/2014/main" id="{2B9CA395-C630-4D04-8BD8-EF76AEB56222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11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rcRect l="97" r="97"/>
          <a:stretch>
            <a:fillRect/>
          </a:stretch>
        </p:blipFill>
        <p:spPr/>
      </p:pic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C731E8C-632F-45FC-92FD-29CD284AB643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-18854" y="2508257"/>
            <a:ext cx="1691702" cy="304102"/>
          </a:xfrm>
        </p:spPr>
        <p:txBody>
          <a:bodyPr rtlCol="0"/>
          <a:lstStyle/>
          <a:p>
            <a:pPr rtl="0"/>
            <a:r>
              <a:rPr lang="en-GB" dirty="0"/>
              <a:t>Reproduction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7DE7F63-93F9-44B6-8B3C-DE039FD2271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53654" y="2838575"/>
            <a:ext cx="1861710" cy="638087"/>
          </a:xfrm>
        </p:spPr>
        <p:txBody>
          <a:bodyPr rtlCol="0"/>
          <a:lstStyle/>
          <a:p>
            <a:pPr algn="ctr" rtl="0"/>
            <a:r>
              <a:rPr lang="en-GB" dirty="0"/>
              <a:t>Describing male and female reproductive systems</a:t>
            </a:r>
          </a:p>
          <a:p>
            <a:pPr algn="ctr" rtl="0"/>
            <a:r>
              <a:rPr lang="en-GB" dirty="0"/>
              <a:t>How does the body change during puberty?</a:t>
            </a:r>
          </a:p>
        </p:txBody>
      </p:sp>
      <p:pic>
        <p:nvPicPr>
          <p:cNvPr id="89" name="Picture Placeholder 88" descr="Atom icon">
            <a:extLst>
              <a:ext uri="{FF2B5EF4-FFF2-40B4-BE49-F238E27FC236}">
                <a16:creationId xmlns:a16="http://schemas.microsoft.com/office/drawing/2014/main" id="{765E7290-F2FE-45E1-9802-21FC47893724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4"/>
              </a:ext>
            </a:extLst>
          </a:blip>
          <a:srcRect/>
          <a:stretch>
            <a:fillRect/>
          </a:stretch>
        </p:blipFill>
        <p:spPr/>
      </p:pic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E5AF557-A75D-4BB5-8354-37F4A2137F0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152254" y="3188231"/>
            <a:ext cx="914400" cy="304102"/>
          </a:xfrm>
        </p:spPr>
        <p:txBody>
          <a:bodyPr rtlCol="0"/>
          <a:lstStyle/>
          <a:p>
            <a:pPr rtl="0"/>
            <a:r>
              <a:rPr lang="en-GB" dirty="0"/>
              <a:t>Space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C8C46E0-0C8A-4D59-B217-A16B7E30F99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925440" y="3585369"/>
            <a:ext cx="1878906" cy="638087"/>
          </a:xfrm>
        </p:spPr>
        <p:txBody>
          <a:bodyPr rtlCol="0"/>
          <a:lstStyle/>
          <a:p>
            <a:pPr rtl="0"/>
            <a:r>
              <a:rPr lang="en-GB" dirty="0"/>
              <a:t>Describe the solar system</a:t>
            </a:r>
          </a:p>
          <a:p>
            <a:pPr rtl="0"/>
            <a:r>
              <a:rPr lang="en-GB" dirty="0"/>
              <a:t>What are the differences between seasons?</a:t>
            </a:r>
          </a:p>
        </p:txBody>
      </p:sp>
      <p:pic>
        <p:nvPicPr>
          <p:cNvPr id="125" name="Picture Placeholder 124" descr="Lock icon">
            <a:extLst>
              <a:ext uri="{FF2B5EF4-FFF2-40B4-BE49-F238E27FC236}">
                <a16:creationId xmlns:a16="http://schemas.microsoft.com/office/drawing/2014/main" id="{8532ADC0-72F7-4847-B0C8-C1F323D80D03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>
          <a:blip r:embed="rId15">
            <a:extLst>
              <a:ext uri="{96DAC541-7B7A-43D3-8B79-37D633B846F1}">
                <asvg:svgBlip xmlns="" xmlns:asvg="http://schemas.microsoft.com/office/drawing/2016/SVG/main" r:embed="rId16"/>
              </a:ext>
            </a:extLst>
          </a:blip>
          <a:srcRect/>
          <a:stretch>
            <a:fillRect/>
          </a:stretch>
        </p:blipFill>
        <p:spPr/>
      </p:pic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8E898CFA-1688-4C14-BC59-751C9B4D2BF2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8853" y="3896905"/>
            <a:ext cx="1653995" cy="304102"/>
          </a:xfrm>
        </p:spPr>
        <p:txBody>
          <a:bodyPr rtlCol="0"/>
          <a:lstStyle/>
          <a:p>
            <a:pPr rtl="0"/>
            <a:r>
              <a:rPr lang="en-GB" sz="1400" dirty="0"/>
              <a:t>Elements, atoms and compounds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7680C2A3-C4E3-40E7-9961-5A026F441EFA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-83536" y="4376674"/>
            <a:ext cx="2116522" cy="638087"/>
          </a:xfrm>
        </p:spPr>
        <p:txBody>
          <a:bodyPr rtlCol="0"/>
          <a:lstStyle/>
          <a:p>
            <a:pPr algn="ctr" rtl="0"/>
            <a:r>
              <a:rPr lang="en-GB" dirty="0"/>
              <a:t>What are elements? Examples?</a:t>
            </a:r>
          </a:p>
          <a:p>
            <a:pPr algn="ctr" rtl="0"/>
            <a:r>
              <a:rPr lang="en-GB" dirty="0"/>
              <a:t>What are compounds? Examples?</a:t>
            </a:r>
          </a:p>
          <a:p>
            <a:pPr algn="ctr" rtl="0"/>
            <a:r>
              <a:rPr lang="en-GB" dirty="0"/>
              <a:t>Compare properties or compounds to its elements</a:t>
            </a:r>
          </a:p>
        </p:txBody>
      </p:sp>
      <p:pic>
        <p:nvPicPr>
          <p:cNvPr id="135" name="Picture Placeholder 134" descr="Search icon">
            <a:extLst>
              <a:ext uri="{FF2B5EF4-FFF2-40B4-BE49-F238E27FC236}">
                <a16:creationId xmlns:a16="http://schemas.microsoft.com/office/drawing/2014/main" id="{90469E46-8456-4C58-A8AE-7729767DFD2E}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 rotWithShape="1">
          <a:blip r:embed="rId17">
            <a:extLst>
              <a:ext uri="{96DAC541-7B7A-43D3-8B79-37D633B846F1}">
                <asvg:svgBlip xmlns="" xmlns:asvg="http://schemas.microsoft.com/office/drawing/2016/SVG/main" r:embed="rId18"/>
              </a:ext>
            </a:extLst>
          </a:blip>
          <a:srcRect/>
          <a:stretch/>
        </p:blipFill>
        <p:spPr/>
      </p:pic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9886B47-EB19-4F7C-B11C-AC77F7E0CB2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167711" y="4791483"/>
            <a:ext cx="1652582" cy="304102"/>
          </a:xfrm>
        </p:spPr>
        <p:txBody>
          <a:bodyPr rtlCol="0"/>
          <a:lstStyle/>
          <a:p>
            <a:pPr rtl="0"/>
            <a:r>
              <a:rPr lang="en-GB" sz="1050" dirty="0"/>
              <a:t>Structure and Function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6386FE1D-5753-4826-9BC9-B63ACE83BD6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838121" y="5099970"/>
            <a:ext cx="1966225" cy="638087"/>
          </a:xfrm>
        </p:spPr>
        <p:txBody>
          <a:bodyPr rtlCol="0"/>
          <a:lstStyle/>
          <a:p>
            <a:pPr rtl="0"/>
            <a:r>
              <a:rPr lang="en-GB" dirty="0"/>
              <a:t>How cells form tissues, organs and organ systems</a:t>
            </a:r>
          </a:p>
          <a:p>
            <a:pPr rtl="0"/>
            <a:r>
              <a:rPr lang="en-GB" dirty="0"/>
              <a:t>Role of respiratory and skeletal system</a:t>
            </a:r>
          </a:p>
        </p:txBody>
      </p:sp>
      <p:pic>
        <p:nvPicPr>
          <p:cNvPr id="133" name="Picture Placeholder 132" descr="Charts icon">
            <a:extLst>
              <a:ext uri="{FF2B5EF4-FFF2-40B4-BE49-F238E27FC236}">
                <a16:creationId xmlns:a16="http://schemas.microsoft.com/office/drawing/2014/main" id="{DA693DAA-70F5-4DE5-B82E-2209B56F19AE}"/>
              </a:ext>
            </a:extLst>
          </p:cNvPr>
          <p:cNvPicPr>
            <a:picLocks noGrp="1" noChangeAspect="1"/>
          </p:cNvPicPr>
          <p:nvPr>
            <p:ph type="pic" sz="quarter" idx="25"/>
          </p:nvPr>
        </p:nvPicPr>
        <p:blipFill>
          <a:blip r:embed="rId19">
            <a:extLst>
              <a:ext uri="{96DAC541-7B7A-43D3-8B79-37D633B846F1}">
                <asvg:svgBlip xmlns="" xmlns:asvg="http://schemas.microsoft.com/office/drawing/2016/SVG/main" r:embed="rId20"/>
              </a:ext>
            </a:extLst>
          </a:blip>
          <a:srcRect/>
          <a:stretch>
            <a:fillRect/>
          </a:stretch>
        </p:blipFill>
        <p:spPr/>
      </p:pic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594741B7-D929-4272-B25B-81E711AF29AA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504817" y="5349576"/>
            <a:ext cx="1149661" cy="304102"/>
          </a:xfrm>
        </p:spPr>
        <p:txBody>
          <a:bodyPr rtlCol="0"/>
          <a:lstStyle/>
          <a:p>
            <a:pPr rtl="0"/>
            <a:r>
              <a:rPr lang="en-GB" dirty="0"/>
              <a:t>Particles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BD0AFB30-1FB2-418E-B2D2-297AA3CD453D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83957" y="5761854"/>
            <a:ext cx="1914999" cy="638087"/>
          </a:xfrm>
        </p:spPr>
        <p:txBody>
          <a:bodyPr rtlCol="0"/>
          <a:lstStyle/>
          <a:p>
            <a:pPr algn="ctr" rtl="0"/>
            <a:r>
              <a:rPr lang="en-GB" dirty="0"/>
              <a:t>Substances are made up of particles</a:t>
            </a:r>
          </a:p>
          <a:p>
            <a:pPr algn="ctr" rtl="0"/>
            <a:r>
              <a:rPr lang="en-GB" dirty="0"/>
              <a:t>Describe solids, liquids and gases</a:t>
            </a:r>
          </a:p>
          <a:p>
            <a:pPr algn="ctr" rtl="0"/>
            <a:r>
              <a:rPr lang="en-GB" dirty="0"/>
              <a:t>Use particles to explain how objects can change state</a:t>
            </a:r>
          </a:p>
        </p:txBody>
      </p:sp>
      <p:pic>
        <p:nvPicPr>
          <p:cNvPr id="121" name="Picture Placeholder 120" descr="Mobile devices icon">
            <a:extLst>
              <a:ext uri="{FF2B5EF4-FFF2-40B4-BE49-F238E27FC236}">
                <a16:creationId xmlns:a16="http://schemas.microsoft.com/office/drawing/2014/main" id="{950B4FEA-3E81-4BA2-902D-6C72B63914FE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>
          <a:blip r:embed="rId21">
            <a:extLst>
              <a:ext uri="{96DAC541-7B7A-43D3-8B79-37D633B846F1}">
                <asvg:svgBlip xmlns="" xmlns:asvg="http://schemas.microsoft.com/office/drawing/2016/SVG/main" r:embed="rId22"/>
              </a:ext>
            </a:extLst>
          </a:blip>
          <a:srcRect/>
          <a:stretch>
            <a:fillRect/>
          </a:stretch>
        </p:blipFill>
        <p:spPr/>
      </p:pic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908F6B36-65A4-4364-B129-AEC7505F2F3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 rtlCol="0"/>
          <a:lstStyle/>
          <a:p>
            <a:pPr rtl="0"/>
            <a:r>
              <a:rPr lang="en-GB" dirty="0"/>
              <a:t>Forces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8CEC195C-526B-4BFC-8648-6508872A1CD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948084" y="6547881"/>
            <a:ext cx="1784555" cy="638087"/>
          </a:xfrm>
        </p:spPr>
        <p:txBody>
          <a:bodyPr rtlCol="0"/>
          <a:lstStyle/>
          <a:p>
            <a:pPr rtl="0"/>
            <a:r>
              <a:rPr lang="en-GB" dirty="0"/>
              <a:t>Describe how forces act in pairs</a:t>
            </a:r>
          </a:p>
          <a:p>
            <a:pPr rtl="0"/>
            <a:r>
              <a:rPr lang="en-GB" dirty="0"/>
              <a:t>Explain how forces affect a spring</a:t>
            </a:r>
          </a:p>
        </p:txBody>
      </p:sp>
      <p:pic>
        <p:nvPicPr>
          <p:cNvPr id="113" name="Picture Placeholder 112" descr="Laptop icon">
            <a:extLst>
              <a:ext uri="{FF2B5EF4-FFF2-40B4-BE49-F238E27FC236}">
                <a16:creationId xmlns:a16="http://schemas.microsoft.com/office/drawing/2014/main" id="{5DA96FDB-9B4B-466A-ACE5-193A1A8EEE35}"/>
              </a:ext>
            </a:extLst>
          </p:cNvPr>
          <p:cNvPicPr>
            <a:picLocks noGrp="1" noChangeAspect="1"/>
          </p:cNvPicPr>
          <p:nvPr>
            <p:ph type="pic" sz="quarter" idx="27"/>
          </p:nvPr>
        </p:nvPicPr>
        <p:blipFill>
          <a:blip r:embed="rId23">
            <a:extLst>
              <a:ext uri="{96DAC541-7B7A-43D3-8B79-37D633B846F1}">
                <asvg:svgBlip xmlns="" xmlns:asvg="http://schemas.microsoft.com/office/drawing/2016/SVG/main" r:embed="rId24"/>
              </a:ext>
            </a:extLst>
          </a:blip>
          <a:srcRect l="97" r="97"/>
          <a:stretch>
            <a:fillRect/>
          </a:stretch>
        </p:blipFill>
        <p:spPr/>
      </p:pic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6674B59E-A624-46A5-B17E-CFD4EB391B16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rtl="0"/>
            <a:r>
              <a:rPr lang="en-GB" dirty="0"/>
              <a:t>Cells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E6F0FC76-2379-43FD-ADED-5BE2CCDC59E1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 rtlCol="0"/>
          <a:lstStyle/>
          <a:p>
            <a:pPr algn="ctr" rtl="0"/>
            <a:r>
              <a:rPr lang="en-GB" dirty="0"/>
              <a:t>Describing functions of cells and cell components</a:t>
            </a:r>
          </a:p>
          <a:p>
            <a:pPr algn="ctr" rtl="0"/>
            <a:r>
              <a:rPr lang="en-GB" dirty="0"/>
              <a:t>How do substances move into and out of cells?</a:t>
            </a:r>
          </a:p>
          <a:p>
            <a:pPr algn="ctr" rtl="0"/>
            <a:endParaRPr lang="en-GB" dirty="0"/>
          </a:p>
        </p:txBody>
      </p:sp>
      <p:pic>
        <p:nvPicPr>
          <p:cNvPr id="117" name="Picture Placeholder 116" descr="Checklist icon">
            <a:extLst>
              <a:ext uri="{FF2B5EF4-FFF2-40B4-BE49-F238E27FC236}">
                <a16:creationId xmlns:a16="http://schemas.microsoft.com/office/drawing/2014/main" id="{4186EB7D-097D-48C1-9516-9BF372F0B804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5">
            <a:extLst>
              <a:ext uri="{96DAC541-7B7A-43D3-8B79-37D633B846F1}">
                <asvg:svgBlip xmlns="" xmlns:asvg="http://schemas.microsoft.com/office/drawing/2016/SVG/main" r:embed="rId26"/>
              </a:ext>
            </a:extLst>
          </a:blip>
          <a:srcRect/>
          <a:stretch>
            <a:fillRect/>
          </a:stretch>
        </p:blipFill>
        <p:spPr/>
      </p:pic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50ACADB9-C1A2-43B7-AD69-4E7B9A980FD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167711" y="7687306"/>
            <a:ext cx="1564928" cy="304102"/>
          </a:xfrm>
        </p:spPr>
        <p:txBody>
          <a:bodyPr rtlCol="0"/>
          <a:lstStyle/>
          <a:p>
            <a:pPr rtl="0"/>
            <a:r>
              <a:rPr lang="en-GB" sz="1200" dirty="0"/>
              <a:t>Working Scientifically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5047847" y="8100772"/>
            <a:ext cx="1634092" cy="638087"/>
          </a:xfrm>
        </p:spPr>
        <p:txBody>
          <a:bodyPr rtlCol="0"/>
          <a:lstStyle/>
          <a:p>
            <a:pPr rtl="0"/>
            <a:r>
              <a:rPr lang="en-GB" dirty="0"/>
              <a:t>What is needed for a ‘good’ scientific investigation?</a:t>
            </a: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A19BCCFF-7856-405D-A016-546DEFEC991D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831463" y="8566708"/>
            <a:ext cx="1407768" cy="827894"/>
          </a:xfrm>
        </p:spPr>
        <p:txBody>
          <a:bodyPr rtlCol="0"/>
          <a:lstStyle/>
          <a:p>
            <a:pPr rtl="0"/>
            <a:r>
              <a:rPr lang="en-GB" dirty="0"/>
              <a:t>Year 7</a:t>
            </a:r>
          </a:p>
        </p:txBody>
      </p:sp>
      <p:sp>
        <p:nvSpPr>
          <p:cNvPr id="44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 txBox="1">
            <a:spLocks/>
          </p:cNvSpPr>
          <p:nvPr/>
        </p:nvSpPr>
        <p:spPr>
          <a:xfrm>
            <a:off x="4470834" y="8406199"/>
            <a:ext cx="1218104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Why can some questions not be answered through scientific investigations?</a:t>
            </a:r>
          </a:p>
        </p:txBody>
      </p:sp>
      <p:sp>
        <p:nvSpPr>
          <p:cNvPr id="45" name="Text Placeholder 31">
            <a:extLst>
              <a:ext uri="{FF2B5EF4-FFF2-40B4-BE49-F238E27FC236}">
                <a16:creationId xmlns:a16="http://schemas.microsoft.com/office/drawing/2014/main" id="{0C97F25B-442A-4850-AB06-29C0A7365E29}"/>
              </a:ext>
            </a:extLst>
          </p:cNvPr>
          <p:cNvSpPr txBox="1">
            <a:spLocks/>
          </p:cNvSpPr>
          <p:nvPr/>
        </p:nvSpPr>
        <p:spPr>
          <a:xfrm>
            <a:off x="5624911" y="8413124"/>
            <a:ext cx="1218104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Create a plan for a scientific investigation</a:t>
            </a:r>
          </a:p>
        </p:txBody>
      </p:sp>
      <p:sp>
        <p:nvSpPr>
          <p:cNvPr id="46" name="Text Placeholder 31">
            <a:extLst>
              <a:ext uri="{FF2B5EF4-FFF2-40B4-BE49-F238E27FC236}">
                <a16:creationId xmlns:a16="http://schemas.microsoft.com/office/drawing/2014/main" id="{4B9A4762-1581-4AFD-9E37-4DF43BE07A4B}"/>
              </a:ext>
            </a:extLst>
          </p:cNvPr>
          <p:cNvSpPr txBox="1">
            <a:spLocks/>
          </p:cNvSpPr>
          <p:nvPr/>
        </p:nvSpPr>
        <p:spPr>
          <a:xfrm>
            <a:off x="83957" y="7992275"/>
            <a:ext cx="1218104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Use images of cells to make calculations of microscopes</a:t>
            </a:r>
          </a:p>
        </p:txBody>
      </p:sp>
      <p:sp>
        <p:nvSpPr>
          <p:cNvPr id="47" name="Text Placeholder 31">
            <a:extLst>
              <a:ext uri="{FF2B5EF4-FFF2-40B4-BE49-F238E27FC236}">
                <a16:creationId xmlns:a16="http://schemas.microsoft.com/office/drawing/2014/main" id="{A489BA1D-7F7F-47A5-9FD5-E5FC8739C2A0}"/>
              </a:ext>
            </a:extLst>
          </p:cNvPr>
          <p:cNvSpPr txBox="1">
            <a:spLocks/>
          </p:cNvSpPr>
          <p:nvPr/>
        </p:nvSpPr>
        <p:spPr>
          <a:xfrm>
            <a:off x="1332133" y="7991408"/>
            <a:ext cx="1218104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Explain the functions of the parts of a microscope</a:t>
            </a:r>
          </a:p>
        </p:txBody>
      </p:sp>
      <p:sp>
        <p:nvSpPr>
          <p:cNvPr id="50" name="Text Placeholder 31">
            <a:extLst>
              <a:ext uri="{FF2B5EF4-FFF2-40B4-BE49-F238E27FC236}">
                <a16:creationId xmlns:a16="http://schemas.microsoft.com/office/drawing/2014/main" id="{37F54985-B37E-4014-8868-465E6C541484}"/>
              </a:ext>
            </a:extLst>
          </p:cNvPr>
          <p:cNvSpPr txBox="1">
            <a:spLocks/>
          </p:cNvSpPr>
          <p:nvPr/>
        </p:nvSpPr>
        <p:spPr>
          <a:xfrm>
            <a:off x="4713357" y="6929295"/>
            <a:ext cx="1112256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 Construct accurate graphs and interpret to explain relationships</a:t>
            </a:r>
          </a:p>
        </p:txBody>
      </p:sp>
      <p:sp>
        <p:nvSpPr>
          <p:cNvPr id="51" name="Text Placeholder 31">
            <a:extLst>
              <a:ext uri="{FF2B5EF4-FFF2-40B4-BE49-F238E27FC236}">
                <a16:creationId xmlns:a16="http://schemas.microsoft.com/office/drawing/2014/main" id="{8470394B-5056-4A26-A64C-D90FB37472E1}"/>
              </a:ext>
            </a:extLst>
          </p:cNvPr>
          <p:cNvSpPr txBox="1">
            <a:spLocks/>
          </p:cNvSpPr>
          <p:nvPr/>
        </p:nvSpPr>
        <p:spPr>
          <a:xfrm>
            <a:off x="5772093" y="7005283"/>
            <a:ext cx="909846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Apply effects of forces at different distance</a:t>
            </a:r>
          </a:p>
        </p:txBody>
      </p:sp>
      <p:sp>
        <p:nvSpPr>
          <p:cNvPr id="56" name="Text Placeholder 31">
            <a:extLst>
              <a:ext uri="{FF2B5EF4-FFF2-40B4-BE49-F238E27FC236}">
                <a16:creationId xmlns:a16="http://schemas.microsoft.com/office/drawing/2014/main" id="{9CE6274C-C3EF-4934-9F95-0142DBB0D708}"/>
              </a:ext>
            </a:extLst>
          </p:cNvPr>
          <p:cNvSpPr txBox="1">
            <a:spLocks/>
          </p:cNvSpPr>
          <p:nvPr/>
        </p:nvSpPr>
        <p:spPr>
          <a:xfrm>
            <a:off x="-16399" y="6497213"/>
            <a:ext cx="1032387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Make evaluations of particle models</a:t>
            </a:r>
          </a:p>
        </p:txBody>
      </p:sp>
      <p:sp>
        <p:nvSpPr>
          <p:cNvPr id="59" name="Text Placeholder 31">
            <a:extLst>
              <a:ext uri="{FF2B5EF4-FFF2-40B4-BE49-F238E27FC236}">
                <a16:creationId xmlns:a16="http://schemas.microsoft.com/office/drawing/2014/main" id="{698CE463-4ACB-411F-88E0-18B29C798DAA}"/>
              </a:ext>
            </a:extLst>
          </p:cNvPr>
          <p:cNvSpPr txBox="1">
            <a:spLocks/>
          </p:cNvSpPr>
          <p:nvPr/>
        </p:nvSpPr>
        <p:spPr>
          <a:xfrm>
            <a:off x="4728105" y="5622643"/>
            <a:ext cx="1112256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Explain how to measure forces exerted by different muscles</a:t>
            </a:r>
          </a:p>
        </p:txBody>
      </p:sp>
      <p:sp>
        <p:nvSpPr>
          <p:cNvPr id="60" name="Text Placeholder 31">
            <a:extLst>
              <a:ext uri="{FF2B5EF4-FFF2-40B4-BE49-F238E27FC236}">
                <a16:creationId xmlns:a16="http://schemas.microsoft.com/office/drawing/2014/main" id="{92684067-3A3F-4F71-AAD4-25358AC03E2E}"/>
              </a:ext>
            </a:extLst>
          </p:cNvPr>
          <p:cNvSpPr txBox="1">
            <a:spLocks/>
          </p:cNvSpPr>
          <p:nvPr/>
        </p:nvSpPr>
        <p:spPr>
          <a:xfrm>
            <a:off x="5840361" y="5607293"/>
            <a:ext cx="1112256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Explain the link between structure and functions of the skeletal system</a:t>
            </a:r>
          </a:p>
        </p:txBody>
      </p:sp>
      <p:sp>
        <p:nvSpPr>
          <p:cNvPr id="61" name="Text Placeholder 31">
            <a:extLst>
              <a:ext uri="{FF2B5EF4-FFF2-40B4-BE49-F238E27FC236}">
                <a16:creationId xmlns:a16="http://schemas.microsoft.com/office/drawing/2014/main" id="{2DBDBD4B-7DA3-42C7-8729-A0A894FAEFB1}"/>
              </a:ext>
            </a:extLst>
          </p:cNvPr>
          <p:cNvSpPr txBox="1">
            <a:spLocks/>
          </p:cNvSpPr>
          <p:nvPr/>
        </p:nvSpPr>
        <p:spPr>
          <a:xfrm>
            <a:off x="981688" y="6497222"/>
            <a:ext cx="1042960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Interpret graphs to explain particle movement</a:t>
            </a:r>
          </a:p>
        </p:txBody>
      </p:sp>
      <p:sp>
        <p:nvSpPr>
          <p:cNvPr id="64" name="Text Placeholder 31">
            <a:extLst>
              <a:ext uri="{FF2B5EF4-FFF2-40B4-BE49-F238E27FC236}">
                <a16:creationId xmlns:a16="http://schemas.microsoft.com/office/drawing/2014/main" id="{B40B9B8A-C5C0-425A-99F6-A61972613592}"/>
              </a:ext>
            </a:extLst>
          </p:cNvPr>
          <p:cNvSpPr txBox="1">
            <a:spLocks/>
          </p:cNvSpPr>
          <p:nvPr/>
        </p:nvSpPr>
        <p:spPr>
          <a:xfrm>
            <a:off x="21516" y="5069679"/>
            <a:ext cx="1721125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Calculate percentages of an element in a compound</a:t>
            </a:r>
          </a:p>
        </p:txBody>
      </p:sp>
      <p:sp>
        <p:nvSpPr>
          <p:cNvPr id="67" name="Text Placeholder 31">
            <a:extLst>
              <a:ext uri="{FF2B5EF4-FFF2-40B4-BE49-F238E27FC236}">
                <a16:creationId xmlns:a16="http://schemas.microsoft.com/office/drawing/2014/main" id="{6039D0FE-F968-45FF-B972-2FEDF6D96437}"/>
              </a:ext>
            </a:extLst>
          </p:cNvPr>
          <p:cNvSpPr txBox="1">
            <a:spLocks/>
          </p:cNvSpPr>
          <p:nvPr/>
        </p:nvSpPr>
        <p:spPr>
          <a:xfrm>
            <a:off x="4761882" y="4140141"/>
            <a:ext cx="1112256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Explain sizes of solar systems using measurements of distance and time</a:t>
            </a:r>
          </a:p>
        </p:txBody>
      </p:sp>
      <p:sp>
        <p:nvSpPr>
          <p:cNvPr id="70" name="Text Placeholder 31">
            <a:extLst>
              <a:ext uri="{FF2B5EF4-FFF2-40B4-BE49-F238E27FC236}">
                <a16:creationId xmlns:a16="http://schemas.microsoft.com/office/drawing/2014/main" id="{CB2B5AB8-AD46-4765-BFCF-A527303B0580}"/>
              </a:ext>
            </a:extLst>
          </p:cNvPr>
          <p:cNvSpPr txBox="1">
            <a:spLocks/>
          </p:cNvSpPr>
          <p:nvPr/>
        </p:nvSpPr>
        <p:spPr>
          <a:xfrm>
            <a:off x="5821233" y="4144526"/>
            <a:ext cx="1112256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Make predictions by applying knowledge of moons and seasons</a:t>
            </a:r>
          </a:p>
        </p:txBody>
      </p:sp>
      <p:sp>
        <p:nvSpPr>
          <p:cNvPr id="71" name="Text Placeholder 31">
            <a:extLst>
              <a:ext uri="{FF2B5EF4-FFF2-40B4-BE49-F238E27FC236}">
                <a16:creationId xmlns:a16="http://schemas.microsoft.com/office/drawing/2014/main" id="{650FDD29-3359-43D8-AC61-860863164AE4}"/>
              </a:ext>
            </a:extLst>
          </p:cNvPr>
          <p:cNvSpPr txBox="1">
            <a:spLocks/>
          </p:cNvSpPr>
          <p:nvPr/>
        </p:nvSpPr>
        <p:spPr>
          <a:xfrm>
            <a:off x="40169" y="3450016"/>
            <a:ext cx="1721125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Detailed descriptions of how male and female reproductive systems work together</a:t>
            </a:r>
          </a:p>
        </p:txBody>
      </p:sp>
      <p:sp>
        <p:nvSpPr>
          <p:cNvPr id="74" name="Text Placeholder 31">
            <a:extLst>
              <a:ext uri="{FF2B5EF4-FFF2-40B4-BE49-F238E27FC236}">
                <a16:creationId xmlns:a16="http://schemas.microsoft.com/office/drawing/2014/main" id="{7AD0B230-CFC4-4457-BAF9-67A1B534D5C4}"/>
              </a:ext>
            </a:extLst>
          </p:cNvPr>
          <p:cNvSpPr txBox="1">
            <a:spLocks/>
          </p:cNvSpPr>
          <p:nvPr/>
        </p:nvSpPr>
        <p:spPr>
          <a:xfrm>
            <a:off x="4765454" y="2671955"/>
            <a:ext cx="1112256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Make predictions of light rays using understanding of refraction</a:t>
            </a:r>
          </a:p>
        </p:txBody>
      </p:sp>
      <p:sp>
        <p:nvSpPr>
          <p:cNvPr id="75" name="Text Placeholder 31">
            <a:extLst>
              <a:ext uri="{FF2B5EF4-FFF2-40B4-BE49-F238E27FC236}">
                <a16:creationId xmlns:a16="http://schemas.microsoft.com/office/drawing/2014/main" id="{77B82B76-DFF4-4EC7-994C-F67A1F1F5403}"/>
              </a:ext>
            </a:extLst>
          </p:cNvPr>
          <p:cNvSpPr txBox="1">
            <a:spLocks/>
          </p:cNvSpPr>
          <p:nvPr/>
        </p:nvSpPr>
        <p:spPr>
          <a:xfrm>
            <a:off x="5809647" y="2676390"/>
            <a:ext cx="963785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Compare and contrast light and sound waves</a:t>
            </a:r>
          </a:p>
        </p:txBody>
      </p:sp>
      <p:sp>
        <p:nvSpPr>
          <p:cNvPr id="76" name="Text Placeholder 31">
            <a:extLst>
              <a:ext uri="{FF2B5EF4-FFF2-40B4-BE49-F238E27FC236}">
                <a16:creationId xmlns:a16="http://schemas.microsoft.com/office/drawing/2014/main" id="{EDFDE272-C7F3-4129-9E0B-C34FA3A423BF}"/>
              </a:ext>
            </a:extLst>
          </p:cNvPr>
          <p:cNvSpPr txBox="1">
            <a:spLocks/>
          </p:cNvSpPr>
          <p:nvPr/>
        </p:nvSpPr>
        <p:spPr>
          <a:xfrm>
            <a:off x="47187" y="2024019"/>
            <a:ext cx="1112256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Confidently write equations for a range of chemical reactions</a:t>
            </a:r>
          </a:p>
        </p:txBody>
      </p:sp>
      <p:sp>
        <p:nvSpPr>
          <p:cNvPr id="77" name="Text Placeholder 31">
            <a:extLst>
              <a:ext uri="{FF2B5EF4-FFF2-40B4-BE49-F238E27FC236}">
                <a16:creationId xmlns:a16="http://schemas.microsoft.com/office/drawing/2014/main" id="{202B521C-2BE8-4158-8B6E-C0C116FBB3B3}"/>
              </a:ext>
            </a:extLst>
          </p:cNvPr>
          <p:cNvSpPr txBox="1">
            <a:spLocks/>
          </p:cNvSpPr>
          <p:nvPr/>
        </p:nvSpPr>
        <p:spPr>
          <a:xfrm>
            <a:off x="1083023" y="2008358"/>
            <a:ext cx="1112256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rgbClr val="FFC000"/>
                </a:solidFill>
              </a:rPr>
              <a:t>Explain how mass is conserved in a reaction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23318" y="61464"/>
            <a:ext cx="1988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FC000"/>
                </a:solidFill>
              </a:rPr>
              <a:t>Gold = Expected of AG&amp;T students</a:t>
            </a:r>
            <a:endParaRPr lang="en-GB" sz="1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4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803EFAB-E587-4BF1-B44C-A7424E4C8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KS3 Learning Journey</a:t>
            </a:r>
          </a:p>
        </p:txBody>
      </p:sp>
      <p:pic>
        <p:nvPicPr>
          <p:cNvPr id="55" name="Picture Placeholder 54" descr="Globe icon">
            <a:extLst>
              <a:ext uri="{FF2B5EF4-FFF2-40B4-BE49-F238E27FC236}">
                <a16:creationId xmlns:a16="http://schemas.microsoft.com/office/drawing/2014/main" id="{37A3FB08-CD7E-4D12-B6D5-0474F2D2CF96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/>
      </p:pic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CC616A15-98AE-445C-9F92-21A3FD16B02E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-32994" y="1175082"/>
            <a:ext cx="1724696" cy="304102"/>
          </a:xfrm>
        </p:spPr>
        <p:txBody>
          <a:bodyPr rtlCol="0"/>
          <a:lstStyle/>
          <a:p>
            <a:pPr rtl="0"/>
            <a:r>
              <a:rPr lang="en-GB" sz="1200" dirty="0"/>
              <a:t>Motion and Pressure</a:t>
            </a: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23CCB585-5A15-4E7C-96B6-C0057D449F2E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0805" y="1466600"/>
            <a:ext cx="1749052" cy="638087"/>
          </a:xfrm>
        </p:spPr>
        <p:txBody>
          <a:bodyPr rtlCol="0"/>
          <a:lstStyle/>
          <a:p>
            <a:pPr algn="l"/>
            <a:r>
              <a:rPr lang="en-GB" dirty="0">
                <a:solidFill>
                  <a:schemeClr val="tx1"/>
                </a:solidFill>
              </a:rPr>
              <a:t>Use the quantities of speed, distance, time to develop the relationship between the three variables</a:t>
            </a:r>
          </a:p>
        </p:txBody>
      </p:sp>
      <p:pic>
        <p:nvPicPr>
          <p:cNvPr id="95" name="Picture Placeholder 94" descr="Microprocessor icon">
            <a:extLst>
              <a:ext uri="{FF2B5EF4-FFF2-40B4-BE49-F238E27FC236}">
                <a16:creationId xmlns:a16="http://schemas.microsoft.com/office/drawing/2014/main" id="{E5480516-45F9-4EB0-944F-75CCED408117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rcRect l="97" r="97"/>
          <a:stretch>
            <a:fillRect/>
          </a:stretch>
        </p:blipFill>
        <p:spPr/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CABC91A-531F-4132-B5A2-3E70E3F6985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167710" y="1895661"/>
            <a:ext cx="1152961" cy="304102"/>
          </a:xfrm>
        </p:spPr>
        <p:txBody>
          <a:bodyPr rtlCol="0"/>
          <a:lstStyle/>
          <a:p>
            <a:pPr rtl="0"/>
            <a:r>
              <a:rPr lang="en-GB" dirty="0"/>
              <a:t>Energy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15606479-9866-4A9F-8795-33225594A99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r>
              <a:rPr lang="en-GB" dirty="0" smtClean="0">
                <a:solidFill>
                  <a:schemeClr val="tx1"/>
                </a:solidFill>
              </a:rPr>
              <a:t>How is energy </a:t>
            </a:r>
            <a:r>
              <a:rPr lang="en-GB" dirty="0">
                <a:solidFill>
                  <a:schemeClr val="tx1"/>
                </a:solidFill>
              </a:rPr>
              <a:t>in foods </a:t>
            </a:r>
            <a:r>
              <a:rPr lang="en-GB" dirty="0" smtClean="0">
                <a:solidFill>
                  <a:schemeClr val="tx1"/>
                </a:solidFill>
              </a:rPr>
              <a:t>related to movement </a:t>
            </a:r>
            <a:r>
              <a:rPr lang="en-GB" dirty="0">
                <a:solidFill>
                  <a:schemeClr val="tx1"/>
                </a:solidFill>
              </a:rPr>
              <a:t>and </a:t>
            </a:r>
            <a:r>
              <a:rPr lang="en-GB" dirty="0" smtClean="0">
                <a:solidFill>
                  <a:schemeClr val="tx1"/>
                </a:solidFill>
              </a:rPr>
              <a:t>temperature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85" name="Picture Placeholder 84" descr="Cubes icon">
            <a:extLst>
              <a:ext uri="{FF2B5EF4-FFF2-40B4-BE49-F238E27FC236}">
                <a16:creationId xmlns:a16="http://schemas.microsoft.com/office/drawing/2014/main" id="{2B9CA395-C630-4D04-8BD8-EF76AEB56222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9">
            <a:extLst>
              <a:ext uri="{96DAC541-7B7A-43D3-8B79-37D633B846F1}">
                <asvg:svgBlip xmlns="" xmlns:asvg="http://schemas.microsoft.com/office/drawing/2016/SVG/main" r:embed="rId12"/>
              </a:ext>
            </a:extLst>
          </a:blip>
          <a:srcRect l="97" r="97"/>
          <a:stretch>
            <a:fillRect/>
          </a:stretch>
        </p:blipFill>
        <p:spPr/>
      </p:pic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7C731E8C-632F-45FC-92FD-29CD284AB643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01659" y="2537922"/>
            <a:ext cx="1390044" cy="304102"/>
          </a:xfrm>
        </p:spPr>
        <p:txBody>
          <a:bodyPr rtlCol="0"/>
          <a:lstStyle/>
          <a:p>
            <a:pPr rtl="0"/>
            <a:r>
              <a:rPr lang="en-GB" sz="1400" dirty="0"/>
              <a:t>Ecosystem Processes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7DE7F63-93F9-44B6-8B3C-DE039FD2271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243054" y="3073350"/>
            <a:ext cx="1407768" cy="638087"/>
          </a:xfrm>
        </p:spPr>
        <p:txBody>
          <a:bodyPr rtlCol="0"/>
          <a:lstStyle/>
          <a:p>
            <a:pPr algn="l"/>
            <a:r>
              <a:rPr lang="en-GB" dirty="0" smtClean="0">
                <a:solidFill>
                  <a:schemeClr val="tx1"/>
                </a:solidFill>
              </a:rPr>
              <a:t>E</a:t>
            </a:r>
            <a:r>
              <a:rPr lang="en-GB" dirty="0" smtClean="0">
                <a:solidFill>
                  <a:schemeClr val="tx1"/>
                </a:solidFill>
              </a:rPr>
              <a:t>xplore vital </a:t>
            </a:r>
            <a:r>
              <a:rPr lang="en-GB" dirty="0">
                <a:solidFill>
                  <a:schemeClr val="tx1"/>
                </a:solidFill>
              </a:rPr>
              <a:t>mechanisms required for organisms to survive</a:t>
            </a:r>
          </a:p>
        </p:txBody>
      </p:sp>
      <p:pic>
        <p:nvPicPr>
          <p:cNvPr id="89" name="Picture Placeholder 88" descr="Atom icon">
            <a:extLst>
              <a:ext uri="{FF2B5EF4-FFF2-40B4-BE49-F238E27FC236}">
                <a16:creationId xmlns:a16="http://schemas.microsoft.com/office/drawing/2014/main" id="{765E7290-F2FE-45E1-9802-21FC47893724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6"/>
              </a:ext>
            </a:extLst>
          </a:blip>
          <a:srcRect/>
          <a:stretch>
            <a:fillRect/>
          </a:stretch>
        </p:blipFill>
        <p:spPr/>
      </p:pic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E5AF557-A75D-4BB5-8354-37F4A2137F0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167710" y="3343572"/>
            <a:ext cx="1652583" cy="304102"/>
          </a:xfrm>
        </p:spPr>
        <p:txBody>
          <a:bodyPr rtlCol="0"/>
          <a:lstStyle/>
          <a:p>
            <a:pPr rtl="0"/>
            <a:r>
              <a:rPr lang="en-GB" sz="1200" dirty="0"/>
              <a:t>Metals and Acids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C8C46E0-0C8A-4D59-B217-A16B7E30F99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 rtlCol="0"/>
          <a:lstStyle/>
          <a:p>
            <a:r>
              <a:rPr lang="en-GB" dirty="0">
                <a:solidFill>
                  <a:schemeClr val="tx1"/>
                </a:solidFill>
              </a:rPr>
              <a:t>D</a:t>
            </a:r>
            <a:r>
              <a:rPr lang="en-GB" dirty="0" smtClean="0">
                <a:solidFill>
                  <a:schemeClr val="tx1"/>
                </a:solidFill>
              </a:rPr>
              <a:t>escribe </a:t>
            </a:r>
            <a:r>
              <a:rPr lang="en-GB" dirty="0">
                <a:solidFill>
                  <a:schemeClr val="tx1"/>
                </a:solidFill>
              </a:rPr>
              <a:t>patterns of reactions between metals and different chemicals</a:t>
            </a:r>
          </a:p>
        </p:txBody>
      </p:sp>
      <p:pic>
        <p:nvPicPr>
          <p:cNvPr id="125" name="Picture Placeholder 124" descr="Lock icon">
            <a:extLst>
              <a:ext uri="{FF2B5EF4-FFF2-40B4-BE49-F238E27FC236}">
                <a16:creationId xmlns:a16="http://schemas.microsoft.com/office/drawing/2014/main" id="{8532ADC0-72F7-4847-B0C8-C1F323D80D03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>
          <a:blip r:embed="rId17">
            <a:extLst>
              <a:ext uri="{96DAC541-7B7A-43D3-8B79-37D633B846F1}">
                <asvg:svgBlip xmlns="" xmlns:asvg="http://schemas.microsoft.com/office/drawing/2016/SVG/main" r:embed="rId20"/>
              </a:ext>
            </a:extLst>
          </a:blip>
          <a:srcRect/>
          <a:stretch>
            <a:fillRect/>
          </a:stretch>
        </p:blipFill>
        <p:spPr/>
      </p:pic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8E898CFA-1688-4C14-BC59-751C9B4D2BF2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51847" y="3860416"/>
            <a:ext cx="1639855" cy="304102"/>
          </a:xfrm>
        </p:spPr>
        <p:txBody>
          <a:bodyPr rtlCol="0"/>
          <a:lstStyle/>
          <a:p>
            <a:pPr rtl="0"/>
            <a:r>
              <a:rPr lang="en-GB" dirty="0"/>
              <a:t>Health and Lifestyle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7680C2A3-C4E3-40E7-9961-5A026F441EFA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298565" y="4508341"/>
            <a:ext cx="1407768" cy="638087"/>
          </a:xfrm>
        </p:spPr>
        <p:txBody>
          <a:bodyPr rtlCol="0"/>
          <a:lstStyle/>
          <a:p>
            <a:r>
              <a:rPr lang="en-GB" dirty="0">
                <a:solidFill>
                  <a:schemeClr val="tx1"/>
                </a:solidFill>
              </a:rPr>
              <a:t>R</a:t>
            </a:r>
            <a:r>
              <a:rPr lang="en-GB" dirty="0" smtClean="0">
                <a:solidFill>
                  <a:schemeClr val="tx1"/>
                </a:solidFill>
              </a:rPr>
              <a:t>oles </a:t>
            </a:r>
            <a:r>
              <a:rPr lang="en-GB" dirty="0">
                <a:solidFill>
                  <a:schemeClr val="tx1"/>
                </a:solidFill>
              </a:rPr>
              <a:t>of specific nutrients and their benefit to the digestive system.</a:t>
            </a:r>
          </a:p>
        </p:txBody>
      </p:sp>
      <p:pic>
        <p:nvPicPr>
          <p:cNvPr id="135" name="Picture Placeholder 134" descr="Search icon">
            <a:extLst>
              <a:ext uri="{FF2B5EF4-FFF2-40B4-BE49-F238E27FC236}">
                <a16:creationId xmlns:a16="http://schemas.microsoft.com/office/drawing/2014/main" id="{90469E46-8456-4C58-A8AE-7729767DFD2E}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 rotWithShape="1">
          <a:blip r:embed="rId21">
            <a:extLst>
              <a:ext uri="{96DAC541-7B7A-43D3-8B79-37D633B846F1}">
                <asvg:svgBlip xmlns="" xmlns:asvg="http://schemas.microsoft.com/office/drawing/2016/SVG/main" r:embed="rId24"/>
              </a:ext>
            </a:extLst>
          </a:blip>
          <a:srcRect/>
          <a:stretch/>
        </p:blipFill>
        <p:spPr/>
      </p:pic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9886B47-EB19-4F7C-B11C-AC77F7E0CB2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167711" y="4791483"/>
            <a:ext cx="1638442" cy="304102"/>
          </a:xfrm>
        </p:spPr>
        <p:txBody>
          <a:bodyPr rtlCol="0"/>
          <a:lstStyle/>
          <a:p>
            <a:pPr rtl="0"/>
            <a:r>
              <a:rPr lang="en-GB" sz="1200" dirty="0"/>
              <a:t>Separation Techniques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6386FE1D-5753-4826-9BC9-B63ACE83BD6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172466" y="5187753"/>
            <a:ext cx="1407768" cy="638087"/>
          </a:xfrm>
        </p:spPr>
        <p:txBody>
          <a:bodyPr rtlCol="0"/>
          <a:lstStyle/>
          <a:p>
            <a:r>
              <a:rPr lang="en-GB" dirty="0">
                <a:solidFill>
                  <a:schemeClr val="tx1"/>
                </a:solidFill>
              </a:rPr>
              <a:t>E</a:t>
            </a:r>
            <a:r>
              <a:rPr lang="en-GB" dirty="0" smtClean="0">
                <a:solidFill>
                  <a:schemeClr val="tx1"/>
                </a:solidFill>
              </a:rPr>
              <a:t>xplain why </a:t>
            </a:r>
            <a:r>
              <a:rPr lang="en-GB" dirty="0">
                <a:solidFill>
                  <a:schemeClr val="tx1"/>
                </a:solidFill>
              </a:rPr>
              <a:t>mixtures are able to be separated to obtain the individual elements or compounds</a:t>
            </a:r>
          </a:p>
          <a:p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33" name="Picture Placeholder 132" descr="Charts icon">
            <a:extLst>
              <a:ext uri="{FF2B5EF4-FFF2-40B4-BE49-F238E27FC236}">
                <a16:creationId xmlns:a16="http://schemas.microsoft.com/office/drawing/2014/main" id="{DA693DAA-70F5-4DE5-B82E-2209B56F19AE}"/>
              </a:ext>
            </a:extLst>
          </p:cNvPr>
          <p:cNvPicPr>
            <a:picLocks noGrp="1" noChangeAspect="1"/>
          </p:cNvPicPr>
          <p:nvPr>
            <p:ph type="pic" sz="quarter" idx="25"/>
          </p:nvPr>
        </p:nvPicPr>
        <p:blipFill>
          <a:blip r:embed="rId25">
            <a:extLst>
              <a:ext uri="{96DAC541-7B7A-43D3-8B79-37D633B846F1}">
                <asvg:svgBlip xmlns="" xmlns:asvg="http://schemas.microsoft.com/office/drawing/2016/SVG/main" r:embed="rId28"/>
              </a:ext>
            </a:extLst>
          </a:blip>
          <a:srcRect/>
          <a:stretch>
            <a:fillRect/>
          </a:stretch>
        </p:blipFill>
        <p:spPr/>
      </p:pic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594741B7-D929-4272-B25B-81E711AF29AA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0" y="5532268"/>
            <a:ext cx="1691702" cy="304102"/>
          </a:xfrm>
        </p:spPr>
        <p:txBody>
          <a:bodyPr rtlCol="0"/>
          <a:lstStyle/>
          <a:p>
            <a:pPr rtl="0"/>
            <a:r>
              <a:rPr lang="en-GB" sz="1200" dirty="0"/>
              <a:t>The Periodic Table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BD0AFB30-1FB2-418E-B2D2-297AA3CD453D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 rtlCol="0"/>
          <a:lstStyle/>
          <a:p>
            <a:pPr algn="l"/>
            <a:r>
              <a:rPr lang="en-GB" dirty="0">
                <a:solidFill>
                  <a:schemeClr val="tx1"/>
                </a:solidFill>
              </a:rPr>
              <a:t>C</a:t>
            </a:r>
            <a:r>
              <a:rPr lang="en-GB" dirty="0" smtClean="0">
                <a:solidFill>
                  <a:schemeClr val="tx1"/>
                </a:solidFill>
              </a:rPr>
              <a:t>ategorise </a:t>
            </a:r>
            <a:r>
              <a:rPr lang="en-GB" dirty="0">
                <a:solidFill>
                  <a:schemeClr val="tx1"/>
                </a:solidFill>
              </a:rPr>
              <a:t>various elements into groups based on their similar properties.</a:t>
            </a:r>
          </a:p>
        </p:txBody>
      </p:sp>
      <p:pic>
        <p:nvPicPr>
          <p:cNvPr id="121" name="Picture Placeholder 120" descr="Mobile devices icon">
            <a:extLst>
              <a:ext uri="{FF2B5EF4-FFF2-40B4-BE49-F238E27FC236}">
                <a16:creationId xmlns:a16="http://schemas.microsoft.com/office/drawing/2014/main" id="{950B4FEA-3E81-4BA2-902D-6C72B63914FE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>
          <a:blip r:embed="rId29">
            <a:extLst>
              <a:ext uri="{96DAC541-7B7A-43D3-8B79-37D633B846F1}">
                <asvg:svgBlip xmlns="" xmlns:asvg="http://schemas.microsoft.com/office/drawing/2016/SVG/main" r:embed="rId32"/>
              </a:ext>
            </a:extLst>
          </a:blip>
          <a:srcRect/>
          <a:stretch>
            <a:fillRect/>
          </a:stretch>
        </p:blipFill>
        <p:spPr/>
      </p:pic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908F6B36-65A4-4364-B129-AEC7505F2F3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167710" y="6431904"/>
            <a:ext cx="1614875" cy="304102"/>
          </a:xfrm>
        </p:spPr>
        <p:txBody>
          <a:bodyPr rtlCol="0"/>
          <a:lstStyle/>
          <a:p>
            <a:pPr rtl="0"/>
            <a:r>
              <a:rPr lang="en-GB" dirty="0"/>
              <a:t>Adaptations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8CEC195C-526B-4BFC-8648-6508872A1CD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170253" y="6824609"/>
            <a:ext cx="1650039" cy="638087"/>
          </a:xfrm>
        </p:spPr>
        <p:txBody>
          <a:bodyPr rtlCol="0"/>
          <a:lstStyle/>
          <a:p>
            <a:r>
              <a:rPr lang="en-GB" dirty="0" smtClean="0">
                <a:solidFill>
                  <a:schemeClr val="tx1"/>
                </a:solidFill>
              </a:rPr>
              <a:t>How are characteristics </a:t>
            </a:r>
            <a:r>
              <a:rPr lang="en-GB" dirty="0">
                <a:solidFill>
                  <a:schemeClr val="tx1"/>
                </a:solidFill>
              </a:rPr>
              <a:t>being obtained or ‘inherited’ from parents will be developed</a:t>
            </a:r>
          </a:p>
        </p:txBody>
      </p:sp>
      <p:pic>
        <p:nvPicPr>
          <p:cNvPr id="113" name="Picture Placeholder 112" descr="Laptop icon">
            <a:extLst>
              <a:ext uri="{FF2B5EF4-FFF2-40B4-BE49-F238E27FC236}">
                <a16:creationId xmlns:a16="http://schemas.microsoft.com/office/drawing/2014/main" id="{5DA96FDB-9B4B-466A-ACE5-193A1A8EEE35}"/>
              </a:ext>
            </a:extLst>
          </p:cNvPr>
          <p:cNvPicPr>
            <a:picLocks noGrp="1" noChangeAspect="1"/>
          </p:cNvPicPr>
          <p:nvPr>
            <p:ph type="pic" sz="quarter" idx="27"/>
          </p:nvPr>
        </p:nvPicPr>
        <p:blipFill>
          <a:blip r:embed="rId33">
            <a:extLst>
              <a:ext uri="{96DAC541-7B7A-43D3-8B79-37D633B846F1}">
                <asvg:svgBlip xmlns="" xmlns:asvg="http://schemas.microsoft.com/office/drawing/2016/SVG/main" r:embed="rId36"/>
              </a:ext>
            </a:extLst>
          </a:blip>
          <a:srcRect l="97" r="97"/>
          <a:stretch>
            <a:fillRect/>
          </a:stretch>
        </p:blipFill>
        <p:spPr/>
      </p:pic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6674B59E-A624-46A5-B17E-CFD4EB391B16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0" y="6984664"/>
            <a:ext cx="1691702" cy="304102"/>
          </a:xfrm>
        </p:spPr>
        <p:txBody>
          <a:bodyPr rtlCol="0"/>
          <a:lstStyle/>
          <a:p>
            <a:pPr rtl="0"/>
            <a:r>
              <a:rPr lang="en-GB" sz="1400" dirty="0"/>
              <a:t>Electricity and Magnetism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E6F0FC76-2379-43FD-ADED-5BE2CCDC59E1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288648" y="7430177"/>
            <a:ext cx="1407768" cy="638087"/>
          </a:xfrm>
        </p:spPr>
        <p:txBody>
          <a:bodyPr rtlCol="0"/>
          <a:lstStyle/>
          <a:p>
            <a:pPr algn="l"/>
            <a:r>
              <a:rPr lang="en-GB" dirty="0">
                <a:solidFill>
                  <a:schemeClr val="tx1"/>
                </a:solidFill>
              </a:rPr>
              <a:t>S</a:t>
            </a:r>
            <a:r>
              <a:rPr lang="en-GB" dirty="0" smtClean="0">
                <a:solidFill>
                  <a:schemeClr val="tx1"/>
                </a:solidFill>
              </a:rPr>
              <a:t>eries </a:t>
            </a:r>
            <a:r>
              <a:rPr lang="en-GB" dirty="0">
                <a:solidFill>
                  <a:schemeClr val="tx1"/>
                </a:solidFill>
              </a:rPr>
              <a:t>and parallel circuits and the quantities of voltage, current and resistance.</a:t>
            </a:r>
          </a:p>
        </p:txBody>
      </p:sp>
      <p:pic>
        <p:nvPicPr>
          <p:cNvPr id="117" name="Picture Placeholder 116" descr="Checklist icon">
            <a:extLst>
              <a:ext uri="{FF2B5EF4-FFF2-40B4-BE49-F238E27FC236}">
                <a16:creationId xmlns:a16="http://schemas.microsoft.com/office/drawing/2014/main" id="{4186EB7D-097D-48C1-9516-9BF372F0B804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37">
            <a:extLst>
              <a:ext uri="{96DAC541-7B7A-43D3-8B79-37D633B846F1}">
                <asvg:svgBlip xmlns="" xmlns:asvg="http://schemas.microsoft.com/office/drawing/2016/SVG/main" r:embed="rId40"/>
              </a:ext>
            </a:extLst>
          </a:blip>
          <a:srcRect/>
          <a:stretch>
            <a:fillRect/>
          </a:stretch>
        </p:blipFill>
        <p:spPr/>
      </p:pic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50ACADB9-C1A2-43B7-AD69-4E7B9A980FD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rtl="0"/>
            <a:r>
              <a:rPr lang="en-GB" dirty="0"/>
              <a:t>Earth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5170254" y="8003108"/>
            <a:ext cx="1650038" cy="638087"/>
          </a:xfrm>
        </p:spPr>
        <p:txBody>
          <a:bodyPr rtlCol="0"/>
          <a:lstStyle/>
          <a:p>
            <a:r>
              <a:rPr lang="en-GB" dirty="0" smtClean="0">
                <a:solidFill>
                  <a:schemeClr val="tx1"/>
                </a:solidFill>
              </a:rPr>
              <a:t>Describing s</a:t>
            </a:r>
            <a:r>
              <a:rPr lang="en-GB" dirty="0" smtClean="0">
                <a:solidFill>
                  <a:schemeClr val="tx1"/>
                </a:solidFill>
              </a:rPr>
              <a:t>tructure </a:t>
            </a:r>
            <a:r>
              <a:rPr lang="en-GB" dirty="0">
                <a:solidFill>
                  <a:schemeClr val="tx1"/>
                </a:solidFill>
              </a:rPr>
              <a:t>of the Earth 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How is carbon cycled in an environment?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A19BCCFF-7856-405D-A016-546DEFEC991D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672591" y="8633880"/>
            <a:ext cx="1407768" cy="827894"/>
          </a:xfrm>
        </p:spPr>
        <p:txBody>
          <a:bodyPr rtlCol="0"/>
          <a:lstStyle/>
          <a:p>
            <a:pPr rtl="0"/>
            <a:r>
              <a:rPr lang="en-GB" dirty="0"/>
              <a:t>Year 8</a:t>
            </a:r>
          </a:p>
        </p:txBody>
      </p:sp>
      <p:sp>
        <p:nvSpPr>
          <p:cNvPr id="44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 txBox="1">
            <a:spLocks/>
          </p:cNvSpPr>
          <p:nvPr/>
        </p:nvSpPr>
        <p:spPr>
          <a:xfrm>
            <a:off x="5172465" y="8590311"/>
            <a:ext cx="1633687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rgbClr val="FFC000"/>
                </a:solidFill>
              </a:rPr>
              <a:t>Evaluate the use of recycling of glass and metals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46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 txBox="1">
            <a:spLocks/>
          </p:cNvSpPr>
          <p:nvPr/>
        </p:nvSpPr>
        <p:spPr>
          <a:xfrm>
            <a:off x="167650" y="8104624"/>
            <a:ext cx="1407768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rgbClr val="FFC000"/>
                </a:solidFill>
              </a:rPr>
              <a:t>Interpret graphs of current and voltage to investigate their relationship.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47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 txBox="1">
            <a:spLocks/>
          </p:cNvSpPr>
          <p:nvPr/>
        </p:nvSpPr>
        <p:spPr>
          <a:xfrm>
            <a:off x="5167710" y="7194044"/>
            <a:ext cx="1407768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rgbClr val="FFC000"/>
                </a:solidFill>
              </a:rPr>
              <a:t>Explain how natural selection leads to evolution.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48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 txBox="1">
            <a:spLocks/>
          </p:cNvSpPr>
          <p:nvPr/>
        </p:nvSpPr>
        <p:spPr>
          <a:xfrm>
            <a:off x="252994" y="6463581"/>
            <a:ext cx="1407768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rgbClr val="FFC000"/>
                </a:solidFill>
              </a:rPr>
              <a:t>Make predictions of group 1, 7 and 0 elements using given information.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56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 txBox="1">
            <a:spLocks/>
          </p:cNvSpPr>
          <p:nvPr/>
        </p:nvSpPr>
        <p:spPr>
          <a:xfrm>
            <a:off x="127224" y="4993768"/>
            <a:ext cx="1656213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rgbClr val="FFC000"/>
                </a:solidFill>
              </a:rPr>
              <a:t>Explain the different types of digestive enzymes and their products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57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 txBox="1">
            <a:spLocks/>
          </p:cNvSpPr>
          <p:nvPr/>
        </p:nvSpPr>
        <p:spPr>
          <a:xfrm>
            <a:off x="4906958" y="5720839"/>
            <a:ext cx="1742279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rgbClr val="FFC000"/>
                </a:solidFill>
              </a:rPr>
              <a:t>Explain how chromatography can be used in different scenarios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58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 txBox="1">
            <a:spLocks/>
          </p:cNvSpPr>
          <p:nvPr/>
        </p:nvSpPr>
        <p:spPr>
          <a:xfrm>
            <a:off x="5161913" y="4076658"/>
            <a:ext cx="1644239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rgbClr val="FFC000"/>
                </a:solidFill>
              </a:rPr>
              <a:t>Use particle diagrams to represent displacement reactions.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59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 txBox="1">
            <a:spLocks/>
          </p:cNvSpPr>
          <p:nvPr/>
        </p:nvSpPr>
        <p:spPr>
          <a:xfrm>
            <a:off x="5127956" y="2664298"/>
            <a:ext cx="1407768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rgbClr val="FFC000"/>
                </a:solidFill>
              </a:rPr>
              <a:t>Explain, using particle diagrams, how energy is transferred.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60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 txBox="1">
            <a:spLocks/>
          </p:cNvSpPr>
          <p:nvPr/>
        </p:nvSpPr>
        <p:spPr>
          <a:xfrm>
            <a:off x="80805" y="3533804"/>
            <a:ext cx="1749052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rgbClr val="FFC000"/>
                </a:solidFill>
              </a:rPr>
              <a:t>Explain deficiencies in plants</a:t>
            </a:r>
            <a:r>
              <a:rPr lang="en-GB" b="1" dirty="0" smtClean="0">
                <a:solidFill>
                  <a:srgbClr val="FFC000"/>
                </a:solidFill>
              </a:rPr>
              <a:t>.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61" name="Text Placeholder 31">
            <a:extLst>
              <a:ext uri="{FF2B5EF4-FFF2-40B4-BE49-F238E27FC236}">
                <a16:creationId xmlns:a16="http://schemas.microsoft.com/office/drawing/2014/main" id="{014ADAF4-D76A-486A-BD20-92251BFE5E00}"/>
              </a:ext>
            </a:extLst>
          </p:cNvPr>
          <p:cNvSpPr txBox="1">
            <a:spLocks/>
          </p:cNvSpPr>
          <p:nvPr/>
        </p:nvSpPr>
        <p:spPr>
          <a:xfrm>
            <a:off x="45351" y="2098494"/>
            <a:ext cx="1660762" cy="638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rgbClr val="FFC000"/>
                </a:solidFill>
              </a:rPr>
              <a:t>Compare pressure in different situations and explain differences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3318" y="61464"/>
            <a:ext cx="1988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FC000"/>
                </a:solidFill>
              </a:rPr>
              <a:t>Gold = Expected of AG&amp;T students</a:t>
            </a:r>
            <a:endParaRPr lang="en-GB" sz="1200" dirty="0">
              <a:solidFill>
                <a:srgbClr val="FFC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223" y="650742"/>
            <a:ext cx="1981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</a:rPr>
              <a:t>Year 7 topic link</a:t>
            </a:r>
            <a:endParaRPr lang="en-GB" sz="1400" dirty="0">
              <a:solidFill>
                <a:srgbClr val="92D05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443512" y="1814781"/>
            <a:ext cx="868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</a:rPr>
              <a:t>Forces</a:t>
            </a:r>
            <a:endParaRPr lang="en-GB" sz="1400" dirty="0">
              <a:solidFill>
                <a:srgbClr val="92D05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871411" y="4386069"/>
            <a:ext cx="1068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92D050"/>
                </a:solidFill>
              </a:rPr>
              <a:t>Reactions</a:t>
            </a:r>
            <a:endParaRPr lang="en-GB" sz="1400" dirty="0">
              <a:solidFill>
                <a:srgbClr val="92D05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210345" y="6039919"/>
            <a:ext cx="18329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>
                <a:solidFill>
                  <a:srgbClr val="92D050"/>
                </a:solidFill>
              </a:rPr>
              <a:t>Elements, atoms and compounds</a:t>
            </a:r>
            <a:endParaRPr lang="en-GB" sz="1100" dirty="0">
              <a:solidFill>
                <a:srgbClr val="92D05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756493" y="7522983"/>
            <a:ext cx="10637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>
                <a:solidFill>
                  <a:srgbClr val="92D050"/>
                </a:solidFill>
              </a:rPr>
              <a:t>Reproduction</a:t>
            </a:r>
            <a:endParaRPr lang="en-GB" sz="1100" dirty="0">
              <a:solidFill>
                <a:srgbClr val="92D05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802301" y="3031420"/>
            <a:ext cx="10637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>
                <a:solidFill>
                  <a:srgbClr val="92D050"/>
                </a:solidFill>
              </a:rPr>
              <a:t>Particles</a:t>
            </a:r>
            <a:endParaRPr lang="en-GB" sz="1100" dirty="0">
              <a:solidFill>
                <a:srgbClr val="92D05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309450" y="5312812"/>
            <a:ext cx="10637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>
                <a:solidFill>
                  <a:srgbClr val="92D050"/>
                </a:solidFill>
              </a:rPr>
              <a:t>Particles</a:t>
            </a:r>
            <a:endParaRPr lang="en-GB" sz="1100" dirty="0">
              <a:solidFill>
                <a:srgbClr val="92D05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346340" y="6082342"/>
            <a:ext cx="11967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>
                <a:solidFill>
                  <a:srgbClr val="92D050"/>
                </a:solidFill>
              </a:rPr>
              <a:t>Elements, atoms and compounds</a:t>
            </a:r>
            <a:endParaRPr lang="en-GB" sz="11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2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00954201">
  <a:themeElements>
    <a:clrScheme name="Custom 15">
      <a:dk1>
        <a:srgbClr val="FFFFFF"/>
      </a:dk1>
      <a:lt1>
        <a:srgbClr val="191E28"/>
      </a:lt1>
      <a:dk2>
        <a:srgbClr val="B3B3B3"/>
      </a:dk2>
      <a:lt2>
        <a:srgbClr val="0076A1"/>
      </a:lt2>
      <a:accent1>
        <a:srgbClr val="DF3A42"/>
      </a:accent1>
      <a:accent2>
        <a:srgbClr val="F47200"/>
      </a:accent2>
      <a:accent3>
        <a:srgbClr val="D5A300"/>
      </a:accent3>
      <a:accent4>
        <a:srgbClr val="77B700"/>
      </a:accent4>
      <a:accent5>
        <a:srgbClr val="239C7E"/>
      </a:accent5>
      <a:accent6>
        <a:srgbClr val="3E2A77"/>
      </a:accent6>
      <a:hlink>
        <a:srgbClr val="B3B3B3"/>
      </a:hlink>
      <a:folHlink>
        <a:srgbClr val="B3B3B3"/>
      </a:folHlink>
    </a:clrScheme>
    <a:fontScheme name="Custom 16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677774_TF00954201" id="{95C6AA8A-8757-45E4-B896-7B8C23989459}" vid="{F2E27B6A-5C08-40E7-A754-9BC399DD32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8448F01-F218-472B-94EF-A6FE7AC037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4B622E-5F8A-4135-A109-F06CA7ACED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DD9C48-C15B-4063-BBC7-6EBD3EDB4A61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6dc4bcd6-49db-4c07-9060-8acfc67cef9f"/>
    <ds:schemaRef ds:uri="http://schemas.microsoft.com/office/infopath/2007/PartnerControls"/>
    <ds:schemaRef ds:uri="http://purl.org/dc/terms/"/>
    <ds:schemaRef ds:uri="fb0879af-3eba-417a-a55a-ffe6dcd6ca77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tf00954201</Template>
  <TotalTime>0</TotalTime>
  <Words>598</Words>
  <Application>Microsoft Office PowerPoint</Application>
  <PresentationFormat>On-screen Show (4:3)</PresentationFormat>
  <Paragraphs>96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tf00954201</vt:lpstr>
      <vt:lpstr>KS3 Learning Journey</vt:lpstr>
      <vt:lpstr>KS3 Learning Journey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2020-02-26T22:25:28Z</dcterms:created>
  <dcterms:modified xsi:type="dcterms:W3CDTF">2020-02-28T13:31:20Z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