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889750" cy="10018713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00CC00"/>
    <a:srgbClr val="FE5E00"/>
    <a:srgbClr val="00FF00"/>
    <a:srgbClr val="FF00FF"/>
    <a:srgbClr val="F8B308"/>
    <a:srgbClr val="FF99FF"/>
    <a:srgbClr val="FFCCFF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>
        <p:scale>
          <a:sx n="125" d="100"/>
          <a:sy n="125" d="100"/>
        </p:scale>
        <p:origin x="-690" y="-7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309" cy="50149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832" y="0"/>
            <a:ext cx="2986309" cy="50149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3/1/2020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3013" y="1252538"/>
            <a:ext cx="186372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654" y="4821096"/>
            <a:ext cx="5512444" cy="394467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216"/>
            <a:ext cx="2986309" cy="50149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832" y="9517216"/>
            <a:ext cx="2986309" cy="50149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13013" y="1252538"/>
            <a:ext cx="1863725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01/03/2020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21" Type="http://schemas.openxmlformats.org/officeDocument/2006/relationships/image" Target="../media/image19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png"/><Relationship Id="rId4" Type="http://schemas.openxmlformats.org/officeDocument/2006/relationships/image" Target="../media/image2.gif"/><Relationship Id="rId9" Type="http://schemas.openxmlformats.org/officeDocument/2006/relationships/image" Target="../media/image7.png"/><Relationship Id="rId14" Type="http://schemas.openxmlformats.org/officeDocument/2006/relationships/image" Target="../media/image12.jpe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553080">
            <a:off x="1277301" y="13083974"/>
            <a:ext cx="3250323" cy="3457282"/>
          </a:xfrm>
          <a:prstGeom prst="blockArc">
            <a:avLst>
              <a:gd name="adj1" fmla="val 10879163"/>
              <a:gd name="adj2" fmla="val 20170414"/>
              <a:gd name="adj3" fmla="val 305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2696808" y="15426688"/>
            <a:ext cx="5842458" cy="10028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   Intro to Geography</a:t>
            </a: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324134" y="10976906"/>
            <a:ext cx="3169937" cy="3250885"/>
          </a:xfrm>
          <a:prstGeom prst="blockArc">
            <a:avLst>
              <a:gd name="adj1" fmla="val 10692523"/>
              <a:gd name="adj2" fmla="val 33583"/>
              <a:gd name="adj3" fmla="val 2947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2404969" y="13256703"/>
            <a:ext cx="5522817" cy="9507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552820" y="11013696"/>
            <a:ext cx="5360924" cy="9216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1160260" y="8331136"/>
            <a:ext cx="3205917" cy="4017074"/>
          </a:xfrm>
          <a:prstGeom prst="blockArc">
            <a:avLst>
              <a:gd name="adj1" fmla="val 10180899"/>
              <a:gd name="adj2" fmla="val 21197177"/>
              <a:gd name="adj3" fmla="val 28508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298653" y="6376115"/>
            <a:ext cx="3205918" cy="3123472"/>
          </a:xfrm>
          <a:prstGeom prst="blockArc">
            <a:avLst>
              <a:gd name="adj1" fmla="val 10800000"/>
              <a:gd name="adj2" fmla="val 21541939"/>
              <a:gd name="adj3" fmla="val 2764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510535" y="8742521"/>
            <a:ext cx="5471054" cy="918995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440029" y="6336113"/>
            <a:ext cx="5549856" cy="9351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807871" y="3808185"/>
            <a:ext cx="3345855" cy="3571663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5975465" y="1670143"/>
            <a:ext cx="3110459" cy="3274914"/>
          </a:xfrm>
          <a:prstGeom prst="blockArc">
            <a:avLst>
              <a:gd name="adj1" fmla="val 11091293"/>
              <a:gd name="adj2" fmla="val 569901"/>
              <a:gd name="adj3" fmla="val 2718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370081" y="3924681"/>
            <a:ext cx="5571838" cy="9381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93022D3B-34E7-7A4B-A8E5-560DEA516668}"/>
              </a:ext>
            </a:extLst>
          </p:cNvPr>
          <p:cNvSpPr/>
          <p:nvPr/>
        </p:nvSpPr>
        <p:spPr>
          <a:xfrm>
            <a:off x="3556774" y="6245993"/>
            <a:ext cx="1214980" cy="130486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84983B9C-0FBB-A043-AF69-BE33CCD6172D}"/>
              </a:ext>
            </a:extLst>
          </p:cNvPr>
          <p:cNvSpPr/>
          <p:nvPr/>
        </p:nvSpPr>
        <p:spPr>
          <a:xfrm>
            <a:off x="3762793" y="643333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7209728" y="8549583"/>
            <a:ext cx="1214980" cy="1304869"/>
          </a:xfrm>
          <a:prstGeom prst="ellipse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7431322" y="8750366"/>
            <a:ext cx="7803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A716D0B4-6237-2645-A384-C1B927AF0552}"/>
              </a:ext>
            </a:extLst>
          </p:cNvPr>
          <p:cNvSpPr/>
          <p:nvPr/>
        </p:nvSpPr>
        <p:spPr>
          <a:xfrm>
            <a:off x="7130822" y="13004440"/>
            <a:ext cx="1214980" cy="1304869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7112001F-C49E-A041-A930-D9070852FCB6}"/>
              </a:ext>
            </a:extLst>
          </p:cNvPr>
          <p:cNvSpPr/>
          <p:nvPr/>
        </p:nvSpPr>
        <p:spPr>
          <a:xfrm>
            <a:off x="7312905" y="13191063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355840" y="1755875"/>
            <a:ext cx="6023138" cy="85269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3AE9E14-E10F-B948-9B98-448B424F5230}"/>
              </a:ext>
            </a:extLst>
          </p:cNvPr>
          <p:cNvSpPr/>
          <p:nvPr/>
        </p:nvSpPr>
        <p:spPr>
          <a:xfrm>
            <a:off x="7546490" y="3687389"/>
            <a:ext cx="1214980" cy="130486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4223162F-40D5-754F-8102-37C01098A339}"/>
              </a:ext>
            </a:extLst>
          </p:cNvPr>
          <p:cNvSpPr/>
          <p:nvPr/>
        </p:nvSpPr>
        <p:spPr>
          <a:xfrm>
            <a:off x="7737171" y="3891973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71486" y="1787600"/>
            <a:ext cx="1231914" cy="806932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7338973" y="13239522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7396681" y="8777134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9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5ED9127-A30D-104E-8EB4-510CC7FB4FC3}"/>
              </a:ext>
            </a:extLst>
          </p:cNvPr>
          <p:cNvSpPr txBox="1"/>
          <p:nvPr/>
        </p:nvSpPr>
        <p:spPr>
          <a:xfrm>
            <a:off x="3765724" y="647767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EF93840-4D42-2E4E-BB42-2F6115088283}"/>
              </a:ext>
            </a:extLst>
          </p:cNvPr>
          <p:cNvSpPr txBox="1"/>
          <p:nvPr/>
        </p:nvSpPr>
        <p:spPr>
          <a:xfrm>
            <a:off x="7751398" y="3906700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11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8237755" y="15318542"/>
            <a:ext cx="1214980" cy="1304869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8441836" y="15517880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A47D14-6621-B142-8EB1-01BD03E6B204}"/>
              </a:ext>
            </a:extLst>
          </p:cNvPr>
          <p:cNvSpPr txBox="1"/>
          <p:nvPr/>
        </p:nvSpPr>
        <p:spPr>
          <a:xfrm>
            <a:off x="8464596" y="15387090"/>
            <a:ext cx="841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  </a:t>
            </a:r>
          </a:p>
          <a:p>
            <a:pPr algn="ctr"/>
            <a:r>
              <a:rPr lang="en-US" sz="4800" b="1" dirty="0"/>
              <a:t>7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2FB2BE7-6F69-4C59-9048-24DAEF90EF97}"/>
              </a:ext>
            </a:extLst>
          </p:cNvPr>
          <p:cNvCxnSpPr>
            <a:cxnSpLocks/>
          </p:cNvCxnSpPr>
          <p:nvPr/>
        </p:nvCxnSpPr>
        <p:spPr>
          <a:xfrm>
            <a:off x="4997069" y="15522198"/>
            <a:ext cx="0" cy="576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0AF55C32-4F4F-430B-A782-5DC4E7D18DA8}"/>
              </a:ext>
            </a:extLst>
          </p:cNvPr>
          <p:cNvCxnSpPr>
            <a:cxnSpLocks/>
          </p:cNvCxnSpPr>
          <p:nvPr/>
        </p:nvCxnSpPr>
        <p:spPr>
          <a:xfrm>
            <a:off x="4481449" y="11211833"/>
            <a:ext cx="0" cy="615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5706A0A2-4461-4908-8008-9A86A6E77EA2}"/>
              </a:ext>
            </a:extLst>
          </p:cNvPr>
          <p:cNvCxnSpPr>
            <a:cxnSpLocks/>
          </p:cNvCxnSpPr>
          <p:nvPr/>
        </p:nvCxnSpPr>
        <p:spPr>
          <a:xfrm flipH="1">
            <a:off x="4840404" y="8972799"/>
            <a:ext cx="14490" cy="626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TextBox 370">
            <a:extLst>
              <a:ext uri="{FF2B5EF4-FFF2-40B4-BE49-F238E27FC236}">
                <a16:creationId xmlns:a16="http://schemas.microsoft.com/office/drawing/2014/main" id="{3F0276F6-94E0-4DAD-BA12-6B739B52848B}"/>
              </a:ext>
            </a:extLst>
          </p:cNvPr>
          <p:cNvSpPr txBox="1"/>
          <p:nvPr/>
        </p:nvSpPr>
        <p:spPr>
          <a:xfrm>
            <a:off x="2716169" y="15433729"/>
            <a:ext cx="1982039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OS Map skills &amp; applied map skills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38877F1C-309F-4559-AE7D-41CA0AD43262}"/>
              </a:ext>
            </a:extLst>
          </p:cNvPr>
          <p:cNvSpPr txBox="1"/>
          <p:nvPr/>
        </p:nvSpPr>
        <p:spPr>
          <a:xfrm>
            <a:off x="1252463" y="14387870"/>
            <a:ext cx="10422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</a:rPr>
              <a:t>Weather &amp; climate</a:t>
            </a:r>
            <a:endParaRPr lang="en-GB" dirty="0"/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6C74B10A-04F6-47A6-95B3-01CA0E612753}"/>
              </a:ext>
            </a:extLst>
          </p:cNvPr>
          <p:cNvSpPr txBox="1"/>
          <p:nvPr/>
        </p:nvSpPr>
        <p:spPr>
          <a:xfrm>
            <a:off x="2828700" y="13522815"/>
            <a:ext cx="1873747" cy="423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Megacities</a:t>
            </a:r>
          </a:p>
        </p:txBody>
      </p:sp>
      <p:sp>
        <p:nvSpPr>
          <p:cNvPr id="382" name="TextBox 381">
            <a:extLst>
              <a:ext uri="{FF2B5EF4-FFF2-40B4-BE49-F238E27FC236}">
                <a16:creationId xmlns:a16="http://schemas.microsoft.com/office/drawing/2014/main" id="{770CC5E4-E698-49C9-83D6-A6F7BDE42083}"/>
              </a:ext>
            </a:extLst>
          </p:cNvPr>
          <p:cNvSpPr txBox="1"/>
          <p:nvPr/>
        </p:nvSpPr>
        <p:spPr>
          <a:xfrm>
            <a:off x="5397218" y="13344590"/>
            <a:ext cx="1910471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Cold Environments</a:t>
            </a: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67C65427-0953-4FE5-9E73-079736B7AAC7}"/>
              </a:ext>
            </a:extLst>
          </p:cNvPr>
          <p:cNvSpPr txBox="1"/>
          <p:nvPr/>
        </p:nvSpPr>
        <p:spPr>
          <a:xfrm>
            <a:off x="8585729" y="12442704"/>
            <a:ext cx="918147" cy="423962"/>
          </a:xfrm>
          <a:custGeom>
            <a:avLst/>
            <a:gdLst>
              <a:gd name="connsiteX0" fmla="*/ 0 w 1568645"/>
              <a:gd name="connsiteY0" fmla="*/ 0 h 423962"/>
              <a:gd name="connsiteX1" fmla="*/ 1568645 w 1568645"/>
              <a:gd name="connsiteY1" fmla="*/ 0 h 423962"/>
              <a:gd name="connsiteX2" fmla="*/ 1568645 w 1568645"/>
              <a:gd name="connsiteY2" fmla="*/ 423962 h 423962"/>
              <a:gd name="connsiteX3" fmla="*/ 0 w 1568645"/>
              <a:gd name="connsiteY3" fmla="*/ 423962 h 423962"/>
              <a:gd name="connsiteX4" fmla="*/ 0 w 1568645"/>
              <a:gd name="connsiteY4" fmla="*/ 0 h 423962"/>
              <a:gd name="connsiteX0" fmla="*/ 0 w 1568645"/>
              <a:gd name="connsiteY0" fmla="*/ 268228 h 692190"/>
              <a:gd name="connsiteX1" fmla="*/ 1487281 w 1568645"/>
              <a:gd name="connsiteY1" fmla="*/ 0 h 692190"/>
              <a:gd name="connsiteX2" fmla="*/ 1568645 w 1568645"/>
              <a:gd name="connsiteY2" fmla="*/ 692190 h 692190"/>
              <a:gd name="connsiteX3" fmla="*/ 0 w 1568645"/>
              <a:gd name="connsiteY3" fmla="*/ 692190 h 692190"/>
              <a:gd name="connsiteX4" fmla="*/ 0 w 1568645"/>
              <a:gd name="connsiteY4" fmla="*/ 268228 h 692190"/>
              <a:gd name="connsiteX0" fmla="*/ 0 w 1568645"/>
              <a:gd name="connsiteY0" fmla="*/ 0 h 431473"/>
              <a:gd name="connsiteX1" fmla="*/ 1386699 w 1568645"/>
              <a:gd name="connsiteY1" fmla="*/ 431473 h 431473"/>
              <a:gd name="connsiteX2" fmla="*/ 1568645 w 1568645"/>
              <a:gd name="connsiteY2" fmla="*/ 423962 h 431473"/>
              <a:gd name="connsiteX3" fmla="*/ 0 w 1568645"/>
              <a:gd name="connsiteY3" fmla="*/ 423962 h 431473"/>
              <a:gd name="connsiteX4" fmla="*/ 0 w 1568645"/>
              <a:gd name="connsiteY4" fmla="*/ 0 h 431473"/>
              <a:gd name="connsiteX0" fmla="*/ 0 w 1601694"/>
              <a:gd name="connsiteY0" fmla="*/ 0 h 579338"/>
              <a:gd name="connsiteX1" fmla="*/ 1419748 w 1601694"/>
              <a:gd name="connsiteY1" fmla="*/ 579338 h 579338"/>
              <a:gd name="connsiteX2" fmla="*/ 1601694 w 1601694"/>
              <a:gd name="connsiteY2" fmla="*/ 571827 h 579338"/>
              <a:gd name="connsiteX3" fmla="*/ 33049 w 1601694"/>
              <a:gd name="connsiteY3" fmla="*/ 571827 h 579338"/>
              <a:gd name="connsiteX4" fmla="*/ 0 w 1601694"/>
              <a:gd name="connsiteY4" fmla="*/ 0 h 579338"/>
              <a:gd name="connsiteX0" fmla="*/ 0 w 1601694"/>
              <a:gd name="connsiteY0" fmla="*/ 0 h 571827"/>
              <a:gd name="connsiteX1" fmla="*/ 1477044 w 1601694"/>
              <a:gd name="connsiteY1" fmla="*/ 165019 h 571827"/>
              <a:gd name="connsiteX2" fmla="*/ 1601694 w 1601694"/>
              <a:gd name="connsiteY2" fmla="*/ 571827 h 571827"/>
              <a:gd name="connsiteX3" fmla="*/ 33049 w 1601694"/>
              <a:gd name="connsiteY3" fmla="*/ 571827 h 571827"/>
              <a:gd name="connsiteX4" fmla="*/ 0 w 1601694"/>
              <a:gd name="connsiteY4" fmla="*/ 0 h 571827"/>
              <a:gd name="connsiteX0" fmla="*/ 0 w 1601694"/>
              <a:gd name="connsiteY0" fmla="*/ 72675 h 644502"/>
              <a:gd name="connsiteX1" fmla="*/ 1450686 w 1601694"/>
              <a:gd name="connsiteY1" fmla="*/ 0 h 644502"/>
              <a:gd name="connsiteX2" fmla="*/ 1601694 w 1601694"/>
              <a:gd name="connsiteY2" fmla="*/ 644502 h 644502"/>
              <a:gd name="connsiteX3" fmla="*/ 33049 w 1601694"/>
              <a:gd name="connsiteY3" fmla="*/ 644502 h 644502"/>
              <a:gd name="connsiteX4" fmla="*/ 0 w 1601694"/>
              <a:gd name="connsiteY4" fmla="*/ 72675 h 644502"/>
              <a:gd name="connsiteX0" fmla="*/ 0 w 1601694"/>
              <a:gd name="connsiteY0" fmla="*/ 72675 h 644502"/>
              <a:gd name="connsiteX1" fmla="*/ 1450686 w 1601694"/>
              <a:gd name="connsiteY1" fmla="*/ 0 h 644502"/>
              <a:gd name="connsiteX2" fmla="*/ 1601694 w 1601694"/>
              <a:gd name="connsiteY2" fmla="*/ 644502 h 644502"/>
              <a:gd name="connsiteX3" fmla="*/ 33049 w 1601694"/>
              <a:gd name="connsiteY3" fmla="*/ 644502 h 644502"/>
              <a:gd name="connsiteX4" fmla="*/ 0 w 1601694"/>
              <a:gd name="connsiteY4" fmla="*/ 72675 h 644502"/>
              <a:gd name="connsiteX0" fmla="*/ 0 w 1601694"/>
              <a:gd name="connsiteY0" fmla="*/ 72675 h 644502"/>
              <a:gd name="connsiteX1" fmla="*/ 1450686 w 1601694"/>
              <a:gd name="connsiteY1" fmla="*/ 0 h 644502"/>
              <a:gd name="connsiteX2" fmla="*/ 1601694 w 1601694"/>
              <a:gd name="connsiteY2" fmla="*/ 644502 h 644502"/>
              <a:gd name="connsiteX3" fmla="*/ 33049 w 1601694"/>
              <a:gd name="connsiteY3" fmla="*/ 644502 h 644502"/>
              <a:gd name="connsiteX4" fmla="*/ 0 w 1601694"/>
              <a:gd name="connsiteY4" fmla="*/ 72675 h 64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1694" h="644502">
                <a:moveTo>
                  <a:pt x="0" y="72675"/>
                </a:moveTo>
                <a:cubicBezTo>
                  <a:pt x="483562" y="48450"/>
                  <a:pt x="852422" y="529001"/>
                  <a:pt x="1450686" y="0"/>
                </a:cubicBezTo>
                <a:lnTo>
                  <a:pt x="1601694" y="644502"/>
                </a:lnTo>
                <a:lnTo>
                  <a:pt x="33049" y="644502"/>
                </a:lnTo>
                <a:lnTo>
                  <a:pt x="0" y="72675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BRICs</a:t>
            </a: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EAF90B06-8935-4DAD-B284-BE41773AC65A}"/>
              </a:ext>
            </a:extLst>
          </p:cNvPr>
          <p:cNvSpPr txBox="1"/>
          <p:nvPr/>
        </p:nvSpPr>
        <p:spPr>
          <a:xfrm>
            <a:off x="6040732" y="11037881"/>
            <a:ext cx="1742943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Coastal environments</a:t>
            </a:r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FB57C482-45F1-4694-A3DA-101280C85690}"/>
              </a:ext>
            </a:extLst>
          </p:cNvPr>
          <p:cNvSpPr txBox="1"/>
          <p:nvPr/>
        </p:nvSpPr>
        <p:spPr>
          <a:xfrm>
            <a:off x="2968156" y="11082592"/>
            <a:ext cx="1867217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Tectonic Hazards</a:t>
            </a: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C4D41047-3F57-4D36-8D66-0797ACA38CF1}"/>
              </a:ext>
            </a:extLst>
          </p:cNvPr>
          <p:cNvSpPr txBox="1"/>
          <p:nvPr/>
        </p:nvSpPr>
        <p:spPr>
          <a:xfrm rot="3030504">
            <a:off x="920916" y="10555894"/>
            <a:ext cx="1159693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Extreme Weather</a:t>
            </a:r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0746D7E2-AC2E-4653-A12E-57C00B2FC601}"/>
              </a:ext>
            </a:extLst>
          </p:cNvPr>
          <p:cNvSpPr txBox="1"/>
          <p:nvPr/>
        </p:nvSpPr>
        <p:spPr>
          <a:xfrm>
            <a:off x="2777293" y="8939170"/>
            <a:ext cx="1649812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Global Issues</a:t>
            </a: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14838829-58A0-4041-8308-A97D26C969D8}"/>
              </a:ext>
            </a:extLst>
          </p:cNvPr>
          <p:cNvSpPr txBox="1"/>
          <p:nvPr/>
        </p:nvSpPr>
        <p:spPr>
          <a:xfrm>
            <a:off x="6043574" y="8970897"/>
            <a:ext cx="883575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China</a:t>
            </a:r>
            <a:r>
              <a:rPr lang="en-GB" dirty="0"/>
              <a:t> </a:t>
            </a:r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27060600-ADAD-482F-9848-47F2D2B88815}"/>
              </a:ext>
            </a:extLst>
          </p:cNvPr>
          <p:cNvSpPr txBox="1"/>
          <p:nvPr/>
        </p:nvSpPr>
        <p:spPr>
          <a:xfrm>
            <a:off x="8297211" y="8610069"/>
            <a:ext cx="906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</a:rPr>
              <a:t>Natural hazards</a:t>
            </a:r>
          </a:p>
        </p:txBody>
      </p:sp>
      <p:sp>
        <p:nvSpPr>
          <p:cNvPr id="421" name="TextBox 420">
            <a:extLst>
              <a:ext uri="{FF2B5EF4-FFF2-40B4-BE49-F238E27FC236}">
                <a16:creationId xmlns:a16="http://schemas.microsoft.com/office/drawing/2014/main" id="{FD686275-1F5F-47BB-AB36-D5DD18A23774}"/>
              </a:ext>
            </a:extLst>
          </p:cNvPr>
          <p:cNvSpPr txBox="1"/>
          <p:nvPr/>
        </p:nvSpPr>
        <p:spPr>
          <a:xfrm>
            <a:off x="4926304" y="6610807"/>
            <a:ext cx="1620958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Urban Issues</a:t>
            </a:r>
          </a:p>
        </p:txBody>
      </p:sp>
      <p:sp>
        <p:nvSpPr>
          <p:cNvPr id="422" name="TextBox 421">
            <a:extLst>
              <a:ext uri="{FF2B5EF4-FFF2-40B4-BE49-F238E27FC236}">
                <a16:creationId xmlns:a16="http://schemas.microsoft.com/office/drawing/2014/main" id="{0FBD455B-1B3C-4CED-A6F7-9DF665C18492}"/>
              </a:ext>
            </a:extLst>
          </p:cNvPr>
          <p:cNvSpPr txBox="1"/>
          <p:nvPr/>
        </p:nvSpPr>
        <p:spPr>
          <a:xfrm rot="2356849">
            <a:off x="931430" y="5959884"/>
            <a:ext cx="126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UK Physical Landscapes - coasts</a:t>
            </a: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id="{FB8D2152-945E-4CD8-8209-36BE3956CE25}"/>
              </a:ext>
            </a:extLst>
          </p:cNvPr>
          <p:cNvSpPr txBox="1"/>
          <p:nvPr/>
        </p:nvSpPr>
        <p:spPr>
          <a:xfrm>
            <a:off x="3372309" y="4069525"/>
            <a:ext cx="1581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Resource management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BD0C11BA-0975-4D0D-B20E-597836AF1EE7}"/>
              </a:ext>
            </a:extLst>
          </p:cNvPr>
          <p:cNvSpPr txBox="1"/>
          <p:nvPr/>
        </p:nvSpPr>
        <p:spPr>
          <a:xfrm>
            <a:off x="6383178" y="3975558"/>
            <a:ext cx="12955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Fieldwork project &amp; practise issues analysis</a:t>
            </a:r>
          </a:p>
        </p:txBody>
      </p:sp>
      <p:sp>
        <p:nvSpPr>
          <p:cNvPr id="439" name="TextBox 438">
            <a:extLst>
              <a:ext uri="{FF2B5EF4-FFF2-40B4-BE49-F238E27FC236}">
                <a16:creationId xmlns:a16="http://schemas.microsoft.com/office/drawing/2014/main" id="{E2A1C7C6-F3F5-406E-9763-62485721A3B3}"/>
              </a:ext>
            </a:extLst>
          </p:cNvPr>
          <p:cNvSpPr txBox="1"/>
          <p:nvPr/>
        </p:nvSpPr>
        <p:spPr>
          <a:xfrm rot="5400000">
            <a:off x="8127989" y="3015676"/>
            <a:ext cx="1320623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Economic World</a:t>
            </a:r>
          </a:p>
        </p:txBody>
      </p:sp>
      <p:sp>
        <p:nvSpPr>
          <p:cNvPr id="443" name="TextBox 442">
            <a:extLst>
              <a:ext uri="{FF2B5EF4-FFF2-40B4-BE49-F238E27FC236}">
                <a16:creationId xmlns:a16="http://schemas.microsoft.com/office/drawing/2014/main" id="{9E9479B3-0283-4442-A073-7BEB5D746B0F}"/>
              </a:ext>
            </a:extLst>
          </p:cNvPr>
          <p:cNvSpPr txBox="1"/>
          <p:nvPr/>
        </p:nvSpPr>
        <p:spPr>
          <a:xfrm>
            <a:off x="5929898" y="1795074"/>
            <a:ext cx="1843446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Addressing gaps / revision</a:t>
            </a:r>
          </a:p>
        </p:txBody>
      </p:sp>
      <p:sp>
        <p:nvSpPr>
          <p:cNvPr id="501" name="TextBox 500">
            <a:extLst>
              <a:ext uri="{FF2B5EF4-FFF2-40B4-BE49-F238E27FC236}">
                <a16:creationId xmlns:a16="http://schemas.microsoft.com/office/drawing/2014/main" id="{03F80F07-1CDA-4559-A758-6E26CAA7F659}"/>
              </a:ext>
            </a:extLst>
          </p:cNvPr>
          <p:cNvSpPr txBox="1"/>
          <p:nvPr/>
        </p:nvSpPr>
        <p:spPr>
          <a:xfrm>
            <a:off x="5893238" y="601579"/>
            <a:ext cx="184731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F395B8D6-CD7D-4FDD-956F-C8D035D5A1A6}"/>
              </a:ext>
            </a:extLst>
          </p:cNvPr>
          <p:cNvSpPr txBox="1"/>
          <p:nvPr/>
        </p:nvSpPr>
        <p:spPr>
          <a:xfrm>
            <a:off x="1956906" y="313474"/>
            <a:ext cx="5974516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>
                <a:solidFill>
                  <a:schemeClr val="accent1">
                    <a:lumMod val="75000"/>
                  </a:schemeClr>
                </a:solidFill>
              </a:rPr>
              <a:t>Geography Learning Journey</a:t>
            </a:r>
          </a:p>
        </p:txBody>
      </p:sp>
      <p:sp>
        <p:nvSpPr>
          <p:cNvPr id="510" name="Rectangle 509">
            <a:extLst>
              <a:ext uri="{FF2B5EF4-FFF2-40B4-BE49-F238E27FC236}">
                <a16:creationId xmlns:a16="http://schemas.microsoft.com/office/drawing/2014/main" id="{258E9392-AF3B-4C17-81F2-F213B68AE9F2}"/>
              </a:ext>
            </a:extLst>
          </p:cNvPr>
          <p:cNvSpPr/>
          <p:nvPr/>
        </p:nvSpPr>
        <p:spPr>
          <a:xfrm>
            <a:off x="5694864" y="16911055"/>
            <a:ext cx="376848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What is geography?</a:t>
            </a:r>
          </a:p>
          <a:p>
            <a:pPr algn="ctr"/>
            <a:r>
              <a:rPr lang="en-GB" sz="1100" dirty="0"/>
              <a:t>Students examine Edmonton’s characteristics and how it is set within Enfield, London and the UK</a:t>
            </a:r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D02BE0CC-71B6-4A56-B710-E41B166CD640}"/>
              </a:ext>
            </a:extLst>
          </p:cNvPr>
          <p:cNvSpPr/>
          <p:nvPr/>
        </p:nvSpPr>
        <p:spPr>
          <a:xfrm>
            <a:off x="-22912" y="7193381"/>
            <a:ext cx="27200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How do natural processes form landscapes? What are the impacts of these  processes, and attempts to manage them, on people &amp; the environment? </a:t>
            </a:r>
            <a:endParaRPr lang="en-GB" sz="1100" dirty="0"/>
          </a:p>
        </p:txBody>
      </p:sp>
      <p:sp>
        <p:nvSpPr>
          <p:cNvPr id="1025" name="Rectangle 1024">
            <a:extLst>
              <a:ext uri="{FF2B5EF4-FFF2-40B4-BE49-F238E27FC236}">
                <a16:creationId xmlns:a16="http://schemas.microsoft.com/office/drawing/2014/main" id="{74BD4E4C-007E-4C8A-B913-316CD96C2A46}"/>
              </a:ext>
            </a:extLst>
          </p:cNvPr>
          <p:cNvSpPr/>
          <p:nvPr/>
        </p:nvSpPr>
        <p:spPr>
          <a:xfrm>
            <a:off x="86710" y="3308672"/>
            <a:ext cx="1016590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/>
              <a:t>Question: How are river landscapes formed and managed?                    </a:t>
            </a:r>
          </a:p>
          <a:p>
            <a:r>
              <a:rPr lang="en-GB" sz="1100" dirty="0"/>
              <a:t>Paper 2 – explores landforms, floods and flood management</a:t>
            </a:r>
          </a:p>
        </p:txBody>
      </p: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1988F539-446A-4DD1-8E62-68A4C2128E96}"/>
              </a:ext>
            </a:extLst>
          </p:cNvPr>
          <p:cNvSpPr/>
          <p:nvPr/>
        </p:nvSpPr>
        <p:spPr>
          <a:xfrm>
            <a:off x="6275093" y="2718122"/>
            <a:ext cx="177437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/>
              <a:t>Question: What are the economic development issues being faced? </a:t>
            </a:r>
            <a:r>
              <a:rPr lang="en-GB" sz="1100" dirty="0"/>
              <a:t>Paper 2 – world development issues, c/s of China (NEE) and UK economic changes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61EAA334-5D45-46F2-95B6-FB32E150CF48}"/>
              </a:ext>
            </a:extLst>
          </p:cNvPr>
          <p:cNvSpPr/>
          <p:nvPr/>
        </p:nvSpPr>
        <p:spPr>
          <a:xfrm>
            <a:off x="3691791" y="1041686"/>
            <a:ext cx="485775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100" b="1" dirty="0"/>
              <a:t>Question: Should the proposed development go ahead? Justify your decision </a:t>
            </a:r>
          </a:p>
          <a:p>
            <a:r>
              <a:rPr lang="en-GB" sz="1100" dirty="0"/>
              <a:t>Unit 3: Geographical Applications – Part A: Issues Analysis </a:t>
            </a:r>
          </a:p>
        </p:txBody>
      </p:sp>
      <p:sp>
        <p:nvSpPr>
          <p:cNvPr id="1036" name="Rectangle 1035">
            <a:extLst>
              <a:ext uri="{FF2B5EF4-FFF2-40B4-BE49-F238E27FC236}">
                <a16:creationId xmlns:a16="http://schemas.microsoft.com/office/drawing/2014/main" id="{E655970F-B777-4378-8366-DA6D2431E190}"/>
              </a:ext>
            </a:extLst>
          </p:cNvPr>
          <p:cNvSpPr/>
          <p:nvPr/>
        </p:nvSpPr>
        <p:spPr>
          <a:xfrm>
            <a:off x="2892016" y="3202305"/>
            <a:ext cx="344785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/>
              <a:t>Question: What resource inequalities exist, why and how? What are the issues and how are they managed?    </a:t>
            </a:r>
          </a:p>
          <a:p>
            <a:r>
              <a:rPr lang="en-GB" sz="1100" dirty="0"/>
              <a:t>Paper 2 study of food, water &amp; energy in the UK + global water issues</a:t>
            </a: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E3EE54A-C065-4358-9846-906D42BB18F8}"/>
              </a:ext>
            </a:extLst>
          </p:cNvPr>
          <p:cNvSpPr/>
          <p:nvPr/>
        </p:nvSpPr>
        <p:spPr>
          <a:xfrm>
            <a:off x="810516" y="16496950"/>
            <a:ext cx="35532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Question: How are height, distance, features and locations represented on OS maps?</a:t>
            </a:r>
          </a:p>
          <a:p>
            <a:r>
              <a:rPr lang="en-GB" sz="1200" dirty="0"/>
              <a:t>Students learn how to use 4 and 6 figure grid references, scale, distance, direction and contours</a:t>
            </a:r>
          </a:p>
        </p:txBody>
      </p: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1AD3F0C8-119F-4188-9A46-723C2A2A2C0E}"/>
              </a:ext>
            </a:extLst>
          </p:cNvPr>
          <p:cNvSpPr/>
          <p:nvPr/>
        </p:nvSpPr>
        <p:spPr>
          <a:xfrm>
            <a:off x="7660713" y="14244313"/>
            <a:ext cx="20595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/>
              <a:t>Question: Which is the most developed BRIC and why?                    </a:t>
            </a:r>
          </a:p>
          <a:p>
            <a:pPr algn="ctr"/>
            <a:r>
              <a:rPr lang="en-GB" sz="1000" dirty="0"/>
              <a:t>BRICs and development</a:t>
            </a:r>
          </a:p>
          <a:p>
            <a:pPr algn="ctr"/>
            <a:r>
              <a:rPr lang="en-GB" sz="1000" dirty="0"/>
              <a:t>Students to develop evidenced, persuasive writing (argument building)</a:t>
            </a:r>
          </a:p>
        </p:txBody>
      </p:sp>
      <p:cxnSp>
        <p:nvCxnSpPr>
          <p:cNvPr id="1040" name="Straight Arrow Connector 1039">
            <a:extLst>
              <a:ext uri="{FF2B5EF4-FFF2-40B4-BE49-F238E27FC236}">
                <a16:creationId xmlns:a16="http://schemas.microsoft.com/office/drawing/2014/main" id="{C01303CA-E869-4995-B284-FBDC498685A3}"/>
              </a:ext>
            </a:extLst>
          </p:cNvPr>
          <p:cNvCxnSpPr>
            <a:cxnSpLocks/>
          </p:cNvCxnSpPr>
          <p:nvPr/>
        </p:nvCxnSpPr>
        <p:spPr>
          <a:xfrm flipH="1" flipV="1">
            <a:off x="6766777" y="16468323"/>
            <a:ext cx="5362" cy="358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Straight Arrow Connector 1045">
            <a:extLst>
              <a:ext uri="{FF2B5EF4-FFF2-40B4-BE49-F238E27FC236}">
                <a16:creationId xmlns:a16="http://schemas.microsoft.com/office/drawing/2014/main" id="{C4D3E15E-07DE-47E5-88E2-5BC82E63BD05}"/>
              </a:ext>
            </a:extLst>
          </p:cNvPr>
          <p:cNvCxnSpPr>
            <a:cxnSpLocks/>
          </p:cNvCxnSpPr>
          <p:nvPr/>
        </p:nvCxnSpPr>
        <p:spPr>
          <a:xfrm flipH="1" flipV="1">
            <a:off x="3310570" y="16192607"/>
            <a:ext cx="6701" cy="29438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9" name="Straight Arrow Connector 1048">
            <a:extLst>
              <a:ext uri="{FF2B5EF4-FFF2-40B4-BE49-F238E27FC236}">
                <a16:creationId xmlns:a16="http://schemas.microsoft.com/office/drawing/2014/main" id="{852F255D-011F-49FA-9676-8D6A80C00376}"/>
              </a:ext>
            </a:extLst>
          </p:cNvPr>
          <p:cNvCxnSpPr>
            <a:cxnSpLocks/>
          </p:cNvCxnSpPr>
          <p:nvPr/>
        </p:nvCxnSpPr>
        <p:spPr>
          <a:xfrm flipH="1" flipV="1">
            <a:off x="8636534" y="14068717"/>
            <a:ext cx="10043" cy="229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Straight Arrow Connector 1052">
            <a:extLst>
              <a:ext uri="{FF2B5EF4-FFF2-40B4-BE49-F238E27FC236}">
                <a16:creationId xmlns:a16="http://schemas.microsoft.com/office/drawing/2014/main" id="{7EC25523-B1FE-480A-9B21-84506628D768}"/>
              </a:ext>
            </a:extLst>
          </p:cNvPr>
          <p:cNvCxnSpPr>
            <a:cxnSpLocks/>
          </p:cNvCxnSpPr>
          <p:nvPr/>
        </p:nvCxnSpPr>
        <p:spPr>
          <a:xfrm>
            <a:off x="7644622" y="10711789"/>
            <a:ext cx="5893" cy="279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Arrow Connector 513">
            <a:extLst>
              <a:ext uri="{FF2B5EF4-FFF2-40B4-BE49-F238E27FC236}">
                <a16:creationId xmlns:a16="http://schemas.microsoft.com/office/drawing/2014/main" id="{03E6E23F-7A34-4DD7-B7DF-0818ECE902E3}"/>
              </a:ext>
            </a:extLst>
          </p:cNvPr>
          <p:cNvCxnSpPr>
            <a:cxnSpLocks/>
          </p:cNvCxnSpPr>
          <p:nvPr/>
        </p:nvCxnSpPr>
        <p:spPr>
          <a:xfrm flipV="1">
            <a:off x="1286317" y="6884989"/>
            <a:ext cx="0" cy="392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0" name="Straight Arrow Connector 519">
            <a:extLst>
              <a:ext uri="{FF2B5EF4-FFF2-40B4-BE49-F238E27FC236}">
                <a16:creationId xmlns:a16="http://schemas.microsoft.com/office/drawing/2014/main" id="{97E59B08-754B-4CB1-9643-B7CF6524FC73}"/>
              </a:ext>
            </a:extLst>
          </p:cNvPr>
          <p:cNvCxnSpPr>
            <a:cxnSpLocks/>
          </p:cNvCxnSpPr>
          <p:nvPr/>
        </p:nvCxnSpPr>
        <p:spPr>
          <a:xfrm>
            <a:off x="840449" y="4339823"/>
            <a:ext cx="348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Straight Arrow Connector 523">
            <a:extLst>
              <a:ext uri="{FF2B5EF4-FFF2-40B4-BE49-F238E27FC236}">
                <a16:creationId xmlns:a16="http://schemas.microsoft.com/office/drawing/2014/main" id="{532FABDA-FFAD-4F26-BEAF-068062D3C09F}"/>
              </a:ext>
            </a:extLst>
          </p:cNvPr>
          <p:cNvCxnSpPr>
            <a:cxnSpLocks/>
          </p:cNvCxnSpPr>
          <p:nvPr/>
        </p:nvCxnSpPr>
        <p:spPr>
          <a:xfrm>
            <a:off x="4363737" y="3746674"/>
            <a:ext cx="0" cy="18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9" name="Straight Arrow Connector 528">
            <a:extLst>
              <a:ext uri="{FF2B5EF4-FFF2-40B4-BE49-F238E27FC236}">
                <a16:creationId xmlns:a16="http://schemas.microsoft.com/office/drawing/2014/main" id="{8ADEB0BF-E409-4F79-8E77-E6D9E0C97BF1}"/>
              </a:ext>
            </a:extLst>
          </p:cNvPr>
          <p:cNvCxnSpPr>
            <a:cxnSpLocks/>
          </p:cNvCxnSpPr>
          <p:nvPr/>
        </p:nvCxnSpPr>
        <p:spPr>
          <a:xfrm flipV="1">
            <a:off x="7601891" y="3289729"/>
            <a:ext cx="692440" cy="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4" name="Straight Arrow Connector 533">
            <a:extLst>
              <a:ext uri="{FF2B5EF4-FFF2-40B4-BE49-F238E27FC236}">
                <a16:creationId xmlns:a16="http://schemas.microsoft.com/office/drawing/2014/main" id="{BF542A36-3A26-4FA5-8081-E1754A7B31B1}"/>
              </a:ext>
            </a:extLst>
          </p:cNvPr>
          <p:cNvCxnSpPr>
            <a:cxnSpLocks/>
          </p:cNvCxnSpPr>
          <p:nvPr/>
        </p:nvCxnSpPr>
        <p:spPr>
          <a:xfrm flipH="1">
            <a:off x="4642536" y="1576400"/>
            <a:ext cx="229530" cy="157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7" name="TextBox 536">
            <a:extLst>
              <a:ext uri="{FF2B5EF4-FFF2-40B4-BE49-F238E27FC236}">
                <a16:creationId xmlns:a16="http://schemas.microsoft.com/office/drawing/2014/main" id="{3331DA79-8136-4FC0-8815-5B2D2DBCDFA3}"/>
              </a:ext>
            </a:extLst>
          </p:cNvPr>
          <p:cNvSpPr txBox="1"/>
          <p:nvPr/>
        </p:nvSpPr>
        <p:spPr>
          <a:xfrm>
            <a:off x="3059837" y="4862595"/>
            <a:ext cx="55766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Question: To what extent were the results and conclusions reliable? </a:t>
            </a:r>
            <a:r>
              <a:rPr lang="en-GB" sz="1000" dirty="0"/>
              <a:t>Students will investigate one physical (coastal) and one human (urban) fieldwork location and must answer questions based on stages of the enquiry process</a:t>
            </a:r>
          </a:p>
        </p:txBody>
      </p:sp>
      <p:cxnSp>
        <p:nvCxnSpPr>
          <p:cNvPr id="539" name="Straight Arrow Connector 538">
            <a:extLst>
              <a:ext uri="{FF2B5EF4-FFF2-40B4-BE49-F238E27FC236}">
                <a16:creationId xmlns:a16="http://schemas.microsoft.com/office/drawing/2014/main" id="{9A82E50A-0FB3-41A5-BF6D-95F1BCDC201B}"/>
              </a:ext>
            </a:extLst>
          </p:cNvPr>
          <p:cNvCxnSpPr>
            <a:cxnSpLocks/>
          </p:cNvCxnSpPr>
          <p:nvPr/>
        </p:nvCxnSpPr>
        <p:spPr>
          <a:xfrm flipV="1">
            <a:off x="7644622" y="4866518"/>
            <a:ext cx="0" cy="251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7" name="Straight Arrow Connector 1056">
            <a:extLst>
              <a:ext uri="{FF2B5EF4-FFF2-40B4-BE49-F238E27FC236}">
                <a16:creationId xmlns:a16="http://schemas.microsoft.com/office/drawing/2014/main" id="{6BBE0AE5-6688-4384-A028-31BC8AA7D213}"/>
              </a:ext>
            </a:extLst>
          </p:cNvPr>
          <p:cNvCxnSpPr>
            <a:cxnSpLocks/>
          </p:cNvCxnSpPr>
          <p:nvPr/>
        </p:nvCxnSpPr>
        <p:spPr>
          <a:xfrm flipH="1" flipV="1">
            <a:off x="5127052" y="14161819"/>
            <a:ext cx="8208" cy="354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6" name="TextBox 1065">
            <a:extLst>
              <a:ext uri="{FF2B5EF4-FFF2-40B4-BE49-F238E27FC236}">
                <a16:creationId xmlns:a16="http://schemas.microsoft.com/office/drawing/2014/main" id="{1F5DE43F-7B1A-48F4-8CB9-00F21164AE5C}"/>
              </a:ext>
            </a:extLst>
          </p:cNvPr>
          <p:cNvSpPr txBox="1"/>
          <p:nvPr/>
        </p:nvSpPr>
        <p:spPr>
          <a:xfrm>
            <a:off x="2924240" y="17170294"/>
            <a:ext cx="907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Maths -  Coordinates</a:t>
            </a:r>
          </a:p>
        </p:txBody>
      </p:sp>
      <p:sp>
        <p:nvSpPr>
          <p:cNvPr id="1067" name="TextBox 1066">
            <a:extLst>
              <a:ext uri="{FF2B5EF4-FFF2-40B4-BE49-F238E27FC236}">
                <a16:creationId xmlns:a16="http://schemas.microsoft.com/office/drawing/2014/main" id="{F42E496A-B2B5-490F-BAB0-C917899CBFBC}"/>
              </a:ext>
            </a:extLst>
          </p:cNvPr>
          <p:cNvSpPr txBox="1"/>
          <p:nvPr/>
        </p:nvSpPr>
        <p:spPr>
          <a:xfrm>
            <a:off x="7888890" y="10766399"/>
            <a:ext cx="14253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History – Colonialism</a:t>
            </a:r>
          </a:p>
        </p:txBody>
      </p:sp>
      <p:sp>
        <p:nvSpPr>
          <p:cNvPr id="1086" name="Rectangle 1085">
            <a:extLst>
              <a:ext uri="{FF2B5EF4-FFF2-40B4-BE49-F238E27FC236}">
                <a16:creationId xmlns:a16="http://schemas.microsoft.com/office/drawing/2014/main" id="{A7F20B36-DB02-47A4-8C3A-11D006FBAF0B}"/>
              </a:ext>
            </a:extLst>
          </p:cNvPr>
          <p:cNvSpPr/>
          <p:nvPr/>
        </p:nvSpPr>
        <p:spPr>
          <a:xfrm>
            <a:off x="2734494" y="15020789"/>
            <a:ext cx="207506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Story-writing (DofE expedition around the </a:t>
            </a:r>
            <a:r>
              <a:rPr lang="en-GB" sz="1100" b="1" dirty="0" err="1">
                <a:solidFill>
                  <a:srgbClr val="00B050"/>
                </a:solidFill>
              </a:rPr>
              <a:t>Quiraing</a:t>
            </a:r>
            <a:r>
              <a:rPr lang="en-GB" sz="1100" b="1" dirty="0">
                <a:solidFill>
                  <a:srgbClr val="00B050"/>
                </a:solidFill>
              </a:rPr>
              <a:t>)</a:t>
            </a:r>
          </a:p>
        </p:txBody>
      </p:sp>
      <p:cxnSp>
        <p:nvCxnSpPr>
          <p:cNvPr id="1088" name="Straight Arrow Connector 1087">
            <a:extLst>
              <a:ext uri="{FF2B5EF4-FFF2-40B4-BE49-F238E27FC236}">
                <a16:creationId xmlns:a16="http://schemas.microsoft.com/office/drawing/2014/main" id="{115FA980-1A7C-4A56-8474-AA7AB8988144}"/>
              </a:ext>
            </a:extLst>
          </p:cNvPr>
          <p:cNvCxnSpPr>
            <a:cxnSpLocks/>
          </p:cNvCxnSpPr>
          <p:nvPr/>
        </p:nvCxnSpPr>
        <p:spPr>
          <a:xfrm>
            <a:off x="2490142" y="15056171"/>
            <a:ext cx="0" cy="23090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2" name="TextBox 1091">
            <a:extLst>
              <a:ext uri="{FF2B5EF4-FFF2-40B4-BE49-F238E27FC236}">
                <a16:creationId xmlns:a16="http://schemas.microsoft.com/office/drawing/2014/main" id="{68B3EEC5-6EF9-4DF2-B5F5-E784E0426EE4}"/>
              </a:ext>
            </a:extLst>
          </p:cNvPr>
          <p:cNvSpPr txBox="1"/>
          <p:nvPr/>
        </p:nvSpPr>
        <p:spPr>
          <a:xfrm>
            <a:off x="3961416" y="16742475"/>
            <a:ext cx="87395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4 &amp; 6 fig GR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Scale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Distance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Direction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Contours</a:t>
            </a:r>
          </a:p>
        </p:txBody>
      </p:sp>
      <p:cxnSp>
        <p:nvCxnSpPr>
          <p:cNvPr id="1094" name="Straight Arrow Connector 1093">
            <a:extLst>
              <a:ext uri="{FF2B5EF4-FFF2-40B4-BE49-F238E27FC236}">
                <a16:creationId xmlns:a16="http://schemas.microsoft.com/office/drawing/2014/main" id="{0835F729-B7A9-4C6B-B0ED-C11658C984D4}"/>
              </a:ext>
            </a:extLst>
          </p:cNvPr>
          <p:cNvCxnSpPr>
            <a:cxnSpLocks/>
          </p:cNvCxnSpPr>
          <p:nvPr/>
        </p:nvCxnSpPr>
        <p:spPr>
          <a:xfrm flipV="1">
            <a:off x="4275993" y="16258231"/>
            <a:ext cx="0" cy="5388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8" name="Rectangle 1097">
            <a:extLst>
              <a:ext uri="{FF2B5EF4-FFF2-40B4-BE49-F238E27FC236}">
                <a16:creationId xmlns:a16="http://schemas.microsoft.com/office/drawing/2014/main" id="{0B9D8288-415C-4A3E-9F8B-0F3035CB6EEB}"/>
              </a:ext>
            </a:extLst>
          </p:cNvPr>
          <p:cNvSpPr/>
          <p:nvPr/>
        </p:nvSpPr>
        <p:spPr>
          <a:xfrm>
            <a:off x="6000725" y="12067650"/>
            <a:ext cx="27087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Investigation / research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Writing a structured, evidenced argument</a:t>
            </a:r>
          </a:p>
        </p:txBody>
      </p:sp>
      <p:cxnSp>
        <p:nvCxnSpPr>
          <p:cNvPr id="1100" name="Straight Arrow Connector 1099">
            <a:extLst>
              <a:ext uri="{FF2B5EF4-FFF2-40B4-BE49-F238E27FC236}">
                <a16:creationId xmlns:a16="http://schemas.microsoft.com/office/drawing/2014/main" id="{AA2E832C-900F-4DEF-B94B-758225B8B961}"/>
              </a:ext>
            </a:extLst>
          </p:cNvPr>
          <p:cNvCxnSpPr>
            <a:cxnSpLocks/>
          </p:cNvCxnSpPr>
          <p:nvPr/>
        </p:nvCxnSpPr>
        <p:spPr>
          <a:xfrm>
            <a:off x="8424708" y="12455327"/>
            <a:ext cx="91066" cy="13322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7" name="TextBox 1116">
            <a:extLst>
              <a:ext uri="{FF2B5EF4-FFF2-40B4-BE49-F238E27FC236}">
                <a16:creationId xmlns:a16="http://schemas.microsoft.com/office/drawing/2014/main" id="{0E4DF104-9025-470C-AB95-260A8AF5DD94}"/>
              </a:ext>
            </a:extLst>
          </p:cNvPr>
          <p:cNvSpPr txBox="1"/>
          <p:nvPr/>
        </p:nvSpPr>
        <p:spPr>
          <a:xfrm>
            <a:off x="-13117" y="13864216"/>
            <a:ext cx="15199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Maths - Graph plotting</a:t>
            </a:r>
          </a:p>
          <a:p>
            <a:endParaRPr lang="en-GB" sz="1100" b="1" dirty="0">
              <a:solidFill>
                <a:srgbClr val="FE5E00"/>
              </a:solidFill>
            </a:endParaRPr>
          </a:p>
        </p:txBody>
      </p:sp>
      <p:sp>
        <p:nvSpPr>
          <p:cNvPr id="1118" name="TextBox 1117">
            <a:extLst>
              <a:ext uri="{FF2B5EF4-FFF2-40B4-BE49-F238E27FC236}">
                <a16:creationId xmlns:a16="http://schemas.microsoft.com/office/drawing/2014/main" id="{AC11D6DD-EFA3-46FB-8D9A-268377880960}"/>
              </a:ext>
            </a:extLst>
          </p:cNvPr>
          <p:cNvSpPr txBox="1"/>
          <p:nvPr/>
        </p:nvSpPr>
        <p:spPr>
          <a:xfrm>
            <a:off x="308448" y="15679794"/>
            <a:ext cx="10438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Determination</a:t>
            </a:r>
          </a:p>
        </p:txBody>
      </p:sp>
      <p:sp>
        <p:nvSpPr>
          <p:cNvPr id="1120" name="TextBox 1119">
            <a:extLst>
              <a:ext uri="{FF2B5EF4-FFF2-40B4-BE49-F238E27FC236}">
                <a16:creationId xmlns:a16="http://schemas.microsoft.com/office/drawing/2014/main" id="{D689A629-2F06-4B29-83B5-D4E805FE9208}"/>
              </a:ext>
            </a:extLst>
          </p:cNvPr>
          <p:cNvSpPr txBox="1"/>
          <p:nvPr/>
        </p:nvSpPr>
        <p:spPr>
          <a:xfrm>
            <a:off x="5369033" y="16482853"/>
            <a:ext cx="120577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UK vs. GB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London Boroughs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UK relief</a:t>
            </a:r>
          </a:p>
        </p:txBody>
      </p:sp>
      <p:cxnSp>
        <p:nvCxnSpPr>
          <p:cNvPr id="1122" name="Straight Arrow Connector 1121">
            <a:extLst>
              <a:ext uri="{FF2B5EF4-FFF2-40B4-BE49-F238E27FC236}">
                <a16:creationId xmlns:a16="http://schemas.microsoft.com/office/drawing/2014/main" id="{1BAD5593-4EC8-4806-B803-25CD62105A77}"/>
              </a:ext>
            </a:extLst>
          </p:cNvPr>
          <p:cNvCxnSpPr>
            <a:cxnSpLocks/>
          </p:cNvCxnSpPr>
          <p:nvPr/>
        </p:nvCxnSpPr>
        <p:spPr>
          <a:xfrm flipV="1">
            <a:off x="2615928" y="16208908"/>
            <a:ext cx="368732" cy="257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5" name="TextBox 1124">
            <a:extLst>
              <a:ext uri="{FF2B5EF4-FFF2-40B4-BE49-F238E27FC236}">
                <a16:creationId xmlns:a16="http://schemas.microsoft.com/office/drawing/2014/main" id="{120B63A8-F734-406D-98B7-9CECC7F53154}"/>
              </a:ext>
            </a:extLst>
          </p:cNvPr>
          <p:cNvSpPr txBox="1"/>
          <p:nvPr/>
        </p:nvSpPr>
        <p:spPr>
          <a:xfrm>
            <a:off x="2346161" y="14273122"/>
            <a:ext cx="12684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rgbClr val="FF0000"/>
                </a:solidFill>
              </a:rPr>
              <a:t>Logical explanation</a:t>
            </a:r>
          </a:p>
          <a:p>
            <a:r>
              <a:rPr lang="en-GB" sz="1000" b="1" u="sng" dirty="0">
                <a:solidFill>
                  <a:srgbClr val="FF0000"/>
                </a:solidFill>
              </a:rPr>
              <a:t>Sorting</a:t>
            </a:r>
          </a:p>
          <a:p>
            <a:r>
              <a:rPr lang="en-GB" sz="1000" b="1" u="sng" dirty="0">
                <a:solidFill>
                  <a:srgbClr val="FF0000"/>
                </a:solidFill>
              </a:rPr>
              <a:t>Sequencing</a:t>
            </a:r>
          </a:p>
          <a:p>
            <a:r>
              <a:rPr lang="en-GB" sz="1000" b="1" u="sng" dirty="0">
                <a:solidFill>
                  <a:srgbClr val="FF0000"/>
                </a:solidFill>
              </a:rPr>
              <a:t>Graph plotting &amp; interpretation</a:t>
            </a:r>
          </a:p>
        </p:txBody>
      </p:sp>
      <p:cxnSp>
        <p:nvCxnSpPr>
          <p:cNvPr id="1127" name="Straight Arrow Connector 1126">
            <a:extLst>
              <a:ext uri="{FF2B5EF4-FFF2-40B4-BE49-F238E27FC236}">
                <a16:creationId xmlns:a16="http://schemas.microsoft.com/office/drawing/2014/main" id="{24A99C8E-1D60-46CB-98A5-30F2B90F15AA}"/>
              </a:ext>
            </a:extLst>
          </p:cNvPr>
          <p:cNvCxnSpPr>
            <a:cxnSpLocks/>
          </p:cNvCxnSpPr>
          <p:nvPr/>
        </p:nvCxnSpPr>
        <p:spPr>
          <a:xfrm flipH="1">
            <a:off x="2323372" y="14762284"/>
            <a:ext cx="136792" cy="1745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0" name="Rectangle 1129">
            <a:extLst>
              <a:ext uri="{FF2B5EF4-FFF2-40B4-BE49-F238E27FC236}">
                <a16:creationId xmlns:a16="http://schemas.microsoft.com/office/drawing/2014/main" id="{5AC15CEE-3FA3-462C-980D-70F04EACE891}"/>
              </a:ext>
            </a:extLst>
          </p:cNvPr>
          <p:cNvSpPr/>
          <p:nvPr/>
        </p:nvSpPr>
        <p:spPr>
          <a:xfrm>
            <a:off x="3384048" y="14156388"/>
            <a:ext cx="208346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/>
              <a:t>Question: Why did Sunil go to Kolkata?</a:t>
            </a:r>
          </a:p>
          <a:p>
            <a:r>
              <a:rPr lang="en-GB" sz="900" dirty="0"/>
              <a:t>Students will explore push and pull factors of migration applied to a real place. More able to make/explain connections</a:t>
            </a:r>
          </a:p>
        </p:txBody>
      </p:sp>
      <p:sp>
        <p:nvSpPr>
          <p:cNvPr id="1131" name="TextBox 1130">
            <a:extLst>
              <a:ext uri="{FF2B5EF4-FFF2-40B4-BE49-F238E27FC236}">
                <a16:creationId xmlns:a16="http://schemas.microsoft.com/office/drawing/2014/main" id="{C8D2156F-048A-48C1-8854-1766ACEE980F}"/>
              </a:ext>
            </a:extLst>
          </p:cNvPr>
          <p:cNvSpPr txBox="1"/>
          <p:nvPr/>
        </p:nvSpPr>
        <p:spPr>
          <a:xfrm>
            <a:off x="550654" y="13354376"/>
            <a:ext cx="11973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Determination</a:t>
            </a:r>
          </a:p>
        </p:txBody>
      </p:sp>
      <p:cxnSp>
        <p:nvCxnSpPr>
          <p:cNvPr id="1134" name="Straight Arrow Connector 1133">
            <a:extLst>
              <a:ext uri="{FF2B5EF4-FFF2-40B4-BE49-F238E27FC236}">
                <a16:creationId xmlns:a16="http://schemas.microsoft.com/office/drawing/2014/main" id="{041CD269-49BD-4AFA-908B-74871115BDF5}"/>
              </a:ext>
            </a:extLst>
          </p:cNvPr>
          <p:cNvCxnSpPr>
            <a:cxnSpLocks/>
          </p:cNvCxnSpPr>
          <p:nvPr/>
        </p:nvCxnSpPr>
        <p:spPr>
          <a:xfrm>
            <a:off x="543559" y="14099066"/>
            <a:ext cx="703993" cy="6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Straight Arrow Connector 1139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  <a:stCxn id="1118" idx="3"/>
          </p:cNvCxnSpPr>
          <p:nvPr/>
        </p:nvCxnSpPr>
        <p:spPr>
          <a:xfrm>
            <a:off x="1352324" y="15810599"/>
            <a:ext cx="541102" cy="130805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8" name="Rectangle 1147">
            <a:extLst>
              <a:ext uri="{FF2B5EF4-FFF2-40B4-BE49-F238E27FC236}">
                <a16:creationId xmlns:a16="http://schemas.microsoft.com/office/drawing/2014/main" id="{1815E78E-A632-4D9A-A806-BFF7CD1F145F}"/>
              </a:ext>
            </a:extLst>
          </p:cNvPr>
          <p:cNvSpPr/>
          <p:nvPr/>
        </p:nvSpPr>
        <p:spPr>
          <a:xfrm>
            <a:off x="2468665" y="12042307"/>
            <a:ext cx="368372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/>
              <a:t>Q: Which response to the Montserrat eruption is the best &amp; why?</a:t>
            </a:r>
          </a:p>
          <a:p>
            <a:pPr algn="ctr"/>
            <a:r>
              <a:rPr lang="en-GB" sz="1000" dirty="0"/>
              <a:t>Using geographical evidence and relational thinking to show the implications of various scenarios</a:t>
            </a:r>
          </a:p>
        </p:txBody>
      </p:sp>
      <p:cxnSp>
        <p:nvCxnSpPr>
          <p:cNvPr id="1152" name="Straight Arrow Connector 1151">
            <a:extLst>
              <a:ext uri="{FF2B5EF4-FFF2-40B4-BE49-F238E27FC236}">
                <a16:creationId xmlns:a16="http://schemas.microsoft.com/office/drawing/2014/main" id="{825B3BEB-55DC-4B16-9148-1D2992C15838}"/>
              </a:ext>
            </a:extLst>
          </p:cNvPr>
          <p:cNvCxnSpPr>
            <a:cxnSpLocks/>
          </p:cNvCxnSpPr>
          <p:nvPr/>
        </p:nvCxnSpPr>
        <p:spPr>
          <a:xfrm flipV="1">
            <a:off x="3204311" y="11971200"/>
            <a:ext cx="155712" cy="346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6" name="Straight Arrow Connector 1165">
            <a:extLst>
              <a:ext uri="{FF2B5EF4-FFF2-40B4-BE49-F238E27FC236}">
                <a16:creationId xmlns:a16="http://schemas.microsoft.com/office/drawing/2014/main" id="{4DE3AF8A-3CC1-4941-B949-E96C77BD431E}"/>
              </a:ext>
            </a:extLst>
          </p:cNvPr>
          <p:cNvCxnSpPr>
            <a:cxnSpLocks/>
          </p:cNvCxnSpPr>
          <p:nvPr/>
        </p:nvCxnSpPr>
        <p:spPr>
          <a:xfrm>
            <a:off x="1158943" y="13642713"/>
            <a:ext cx="239917" cy="724896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8" name="TextBox 1167">
            <a:extLst>
              <a:ext uri="{FF2B5EF4-FFF2-40B4-BE49-F238E27FC236}">
                <a16:creationId xmlns:a16="http://schemas.microsoft.com/office/drawing/2014/main" id="{000F6872-B84B-4C86-B9D4-2F0F51DA3933}"/>
              </a:ext>
            </a:extLst>
          </p:cNvPr>
          <p:cNvSpPr txBox="1"/>
          <p:nvPr/>
        </p:nvSpPr>
        <p:spPr>
          <a:xfrm>
            <a:off x="4540110" y="12689843"/>
            <a:ext cx="106633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Photo analysis, selection, explanation</a:t>
            </a:r>
          </a:p>
        </p:txBody>
      </p:sp>
      <p:sp>
        <p:nvSpPr>
          <p:cNvPr id="1169" name="TextBox 1168">
            <a:extLst>
              <a:ext uri="{FF2B5EF4-FFF2-40B4-BE49-F238E27FC236}">
                <a16:creationId xmlns:a16="http://schemas.microsoft.com/office/drawing/2014/main" id="{10B691F6-3636-4AA6-A5B7-D0C47CB75A27}"/>
              </a:ext>
            </a:extLst>
          </p:cNvPr>
          <p:cNvSpPr txBox="1"/>
          <p:nvPr/>
        </p:nvSpPr>
        <p:spPr>
          <a:xfrm>
            <a:off x="3231631" y="12954286"/>
            <a:ext cx="12875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Push &amp; pull factors</a:t>
            </a:r>
          </a:p>
        </p:txBody>
      </p:sp>
      <p:sp>
        <p:nvSpPr>
          <p:cNvPr id="1176" name="TextBox 1175">
            <a:extLst>
              <a:ext uri="{FF2B5EF4-FFF2-40B4-BE49-F238E27FC236}">
                <a16:creationId xmlns:a16="http://schemas.microsoft.com/office/drawing/2014/main" id="{D169BF8B-242C-47AC-AEA8-C3C2C6240B43}"/>
              </a:ext>
            </a:extLst>
          </p:cNvPr>
          <p:cNvSpPr txBox="1"/>
          <p:nvPr/>
        </p:nvSpPr>
        <p:spPr>
          <a:xfrm>
            <a:off x="3372309" y="12778314"/>
            <a:ext cx="10935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English - Poetry</a:t>
            </a:r>
          </a:p>
        </p:txBody>
      </p:sp>
      <p:sp>
        <p:nvSpPr>
          <p:cNvPr id="1182" name="Rectangle 1181">
            <a:extLst>
              <a:ext uri="{FF2B5EF4-FFF2-40B4-BE49-F238E27FC236}">
                <a16:creationId xmlns:a16="http://schemas.microsoft.com/office/drawing/2014/main" id="{963D2BB2-06DA-4A9C-8E37-5FDD4DDF8A94}"/>
              </a:ext>
            </a:extLst>
          </p:cNvPr>
          <p:cNvSpPr/>
          <p:nvPr/>
        </p:nvSpPr>
        <p:spPr>
          <a:xfrm>
            <a:off x="5262119" y="14180281"/>
            <a:ext cx="252155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Question: Should the ANWR be developed? </a:t>
            </a:r>
          </a:p>
          <a:p>
            <a:pPr algn="ctr"/>
            <a:r>
              <a:rPr lang="en-GB" sz="900" dirty="0"/>
              <a:t>Resource-stimulus based topic; students put forward the case for/against</a:t>
            </a:r>
          </a:p>
        </p:txBody>
      </p:sp>
      <p:cxnSp>
        <p:nvCxnSpPr>
          <p:cNvPr id="1184" name="Straight Arrow Connector 1183">
            <a:extLst>
              <a:ext uri="{FF2B5EF4-FFF2-40B4-BE49-F238E27FC236}">
                <a16:creationId xmlns:a16="http://schemas.microsoft.com/office/drawing/2014/main" id="{D438DC0B-2AEA-4F54-B6BF-1677A3CD9072}"/>
              </a:ext>
            </a:extLst>
          </p:cNvPr>
          <p:cNvCxnSpPr>
            <a:cxnSpLocks/>
          </p:cNvCxnSpPr>
          <p:nvPr/>
        </p:nvCxnSpPr>
        <p:spPr>
          <a:xfrm flipV="1">
            <a:off x="5821122" y="13946777"/>
            <a:ext cx="218014" cy="604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8" name="TextBox 1197">
            <a:extLst>
              <a:ext uri="{FF2B5EF4-FFF2-40B4-BE49-F238E27FC236}">
                <a16:creationId xmlns:a16="http://schemas.microsoft.com/office/drawing/2014/main" id="{98796934-A6F8-497A-AB48-16C4AD00D05E}"/>
              </a:ext>
            </a:extLst>
          </p:cNvPr>
          <p:cNvSpPr txBox="1"/>
          <p:nvPr/>
        </p:nvSpPr>
        <p:spPr>
          <a:xfrm>
            <a:off x="6773957" y="16402753"/>
            <a:ext cx="225268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CC6600"/>
                </a:solidFill>
              </a:rPr>
              <a:t>Place characteristics</a:t>
            </a:r>
            <a:r>
              <a:rPr lang="en-GB" sz="1100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GB" sz="1100" b="1" dirty="0">
                <a:solidFill>
                  <a:schemeClr val="bg1">
                    <a:lumMod val="65000"/>
                  </a:schemeClr>
                </a:solidFill>
              </a:rPr>
              <a:t>place description</a:t>
            </a:r>
            <a:r>
              <a:rPr lang="en-GB" sz="1100" b="1" dirty="0">
                <a:solidFill>
                  <a:srgbClr val="00B050"/>
                </a:solidFill>
              </a:rPr>
              <a:t>, </a:t>
            </a:r>
            <a:r>
              <a:rPr lang="en-GB" sz="1100" b="1" dirty="0">
                <a:solidFill>
                  <a:schemeClr val="accent4">
                    <a:lumMod val="75000"/>
                  </a:schemeClr>
                </a:solidFill>
              </a:rPr>
              <a:t>use of adjectives &amp; adverbs.</a:t>
            </a:r>
            <a:r>
              <a:rPr lang="en-GB" sz="1100" b="1" dirty="0">
                <a:solidFill>
                  <a:srgbClr val="00B050"/>
                </a:solidFill>
              </a:rPr>
              <a:t> </a:t>
            </a:r>
            <a:r>
              <a:rPr lang="en-GB" sz="1100" b="1" dirty="0">
                <a:solidFill>
                  <a:srgbClr val="7030A0"/>
                </a:solidFill>
              </a:rPr>
              <a:t>geographical language</a:t>
            </a:r>
          </a:p>
        </p:txBody>
      </p:sp>
      <p:cxnSp>
        <p:nvCxnSpPr>
          <p:cNvPr id="1205" name="Straight Arrow Connector 1204">
            <a:extLst>
              <a:ext uri="{FF2B5EF4-FFF2-40B4-BE49-F238E27FC236}">
                <a16:creationId xmlns:a16="http://schemas.microsoft.com/office/drawing/2014/main" id="{2940C23A-AB7F-4424-9224-1C5747551521}"/>
              </a:ext>
            </a:extLst>
          </p:cNvPr>
          <p:cNvCxnSpPr>
            <a:cxnSpLocks/>
          </p:cNvCxnSpPr>
          <p:nvPr/>
        </p:nvCxnSpPr>
        <p:spPr>
          <a:xfrm>
            <a:off x="8187404" y="12817380"/>
            <a:ext cx="174530" cy="1490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4" name="TextBox 1213">
            <a:extLst>
              <a:ext uri="{FF2B5EF4-FFF2-40B4-BE49-F238E27FC236}">
                <a16:creationId xmlns:a16="http://schemas.microsoft.com/office/drawing/2014/main" id="{053E2DAB-7E08-43B7-BE2C-2E9E851D9B0A}"/>
              </a:ext>
            </a:extLst>
          </p:cNvPr>
          <p:cNvSpPr txBox="1"/>
          <p:nvPr/>
        </p:nvSpPr>
        <p:spPr>
          <a:xfrm>
            <a:off x="5370218" y="10720117"/>
            <a:ext cx="23599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Processes, landforms &amp; management</a:t>
            </a:r>
          </a:p>
        </p:txBody>
      </p:sp>
      <p:cxnSp>
        <p:nvCxnSpPr>
          <p:cNvPr id="711" name="Straight Arrow Connector 710">
            <a:extLst>
              <a:ext uri="{FF2B5EF4-FFF2-40B4-BE49-F238E27FC236}">
                <a16:creationId xmlns:a16="http://schemas.microsoft.com/office/drawing/2014/main" id="{2EB07306-83FC-4101-B973-52DEAA7525D0}"/>
              </a:ext>
            </a:extLst>
          </p:cNvPr>
          <p:cNvCxnSpPr>
            <a:cxnSpLocks/>
          </p:cNvCxnSpPr>
          <p:nvPr/>
        </p:nvCxnSpPr>
        <p:spPr>
          <a:xfrm flipV="1">
            <a:off x="1805637" y="12018981"/>
            <a:ext cx="1446717" cy="487501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" name="Straight Arrow Connector 714">
            <a:extLst>
              <a:ext uri="{FF2B5EF4-FFF2-40B4-BE49-F238E27FC236}">
                <a16:creationId xmlns:a16="http://schemas.microsoft.com/office/drawing/2014/main" id="{59D632A3-58AE-4E8D-A70C-716C49B969D6}"/>
              </a:ext>
            </a:extLst>
          </p:cNvPr>
          <p:cNvCxnSpPr>
            <a:cxnSpLocks/>
          </p:cNvCxnSpPr>
          <p:nvPr/>
        </p:nvCxnSpPr>
        <p:spPr>
          <a:xfrm>
            <a:off x="1149851" y="13629367"/>
            <a:ext cx="520950" cy="474127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" name="Rectangle 718">
            <a:extLst>
              <a:ext uri="{FF2B5EF4-FFF2-40B4-BE49-F238E27FC236}">
                <a16:creationId xmlns:a16="http://schemas.microsoft.com/office/drawing/2014/main" id="{C82C0375-8C37-4693-A5C1-BDE37D7E0808}"/>
              </a:ext>
            </a:extLst>
          </p:cNvPr>
          <p:cNvSpPr/>
          <p:nvPr/>
        </p:nvSpPr>
        <p:spPr>
          <a:xfrm>
            <a:off x="2263866" y="10391336"/>
            <a:ext cx="217559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Question: Which (of two storm c/s) was more significant?</a:t>
            </a:r>
          </a:p>
          <a:p>
            <a:pPr algn="ctr"/>
            <a:r>
              <a:rPr lang="en-GB" sz="900" dirty="0"/>
              <a:t>Selecting salient points for comparison</a:t>
            </a:r>
            <a:endParaRPr lang="en-GB" sz="1100" dirty="0"/>
          </a:p>
        </p:txBody>
      </p:sp>
      <p:cxnSp>
        <p:nvCxnSpPr>
          <p:cNvPr id="721" name="Straight Arrow Connector 720">
            <a:extLst>
              <a:ext uri="{FF2B5EF4-FFF2-40B4-BE49-F238E27FC236}">
                <a16:creationId xmlns:a16="http://schemas.microsoft.com/office/drawing/2014/main" id="{662FFF91-9E9D-4D01-BF3C-8519F7B98D75}"/>
              </a:ext>
            </a:extLst>
          </p:cNvPr>
          <p:cNvCxnSpPr>
            <a:cxnSpLocks/>
          </p:cNvCxnSpPr>
          <p:nvPr/>
        </p:nvCxnSpPr>
        <p:spPr>
          <a:xfrm>
            <a:off x="3702458" y="10507993"/>
            <a:ext cx="0" cy="262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6" name="Straight Arrow Connector 725">
            <a:extLst>
              <a:ext uri="{FF2B5EF4-FFF2-40B4-BE49-F238E27FC236}">
                <a16:creationId xmlns:a16="http://schemas.microsoft.com/office/drawing/2014/main" id="{EA843880-F27D-4B47-8F67-F6DB7A806BC8}"/>
              </a:ext>
            </a:extLst>
          </p:cNvPr>
          <p:cNvCxnSpPr>
            <a:cxnSpLocks/>
          </p:cNvCxnSpPr>
          <p:nvPr/>
        </p:nvCxnSpPr>
        <p:spPr>
          <a:xfrm flipV="1">
            <a:off x="1054720" y="11845340"/>
            <a:ext cx="861258" cy="9729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0" name="TextBox 729">
            <a:extLst>
              <a:ext uri="{FF2B5EF4-FFF2-40B4-BE49-F238E27FC236}">
                <a16:creationId xmlns:a16="http://schemas.microsoft.com/office/drawing/2014/main" id="{04FD6387-BF97-43B5-86DB-2172F64124CD}"/>
              </a:ext>
            </a:extLst>
          </p:cNvPr>
          <p:cNvSpPr txBox="1"/>
          <p:nvPr/>
        </p:nvSpPr>
        <p:spPr>
          <a:xfrm>
            <a:off x="5957741" y="7195349"/>
            <a:ext cx="89319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Empathy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Reflection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Compassion</a:t>
            </a:r>
          </a:p>
        </p:txBody>
      </p:sp>
      <p:cxnSp>
        <p:nvCxnSpPr>
          <p:cNvPr id="732" name="Straight Arrow Connector 731">
            <a:extLst>
              <a:ext uri="{FF2B5EF4-FFF2-40B4-BE49-F238E27FC236}">
                <a16:creationId xmlns:a16="http://schemas.microsoft.com/office/drawing/2014/main" id="{F8B3853A-FACF-4A54-90C8-BCAEFABFA234}"/>
              </a:ext>
            </a:extLst>
          </p:cNvPr>
          <p:cNvCxnSpPr>
            <a:cxnSpLocks/>
          </p:cNvCxnSpPr>
          <p:nvPr/>
        </p:nvCxnSpPr>
        <p:spPr>
          <a:xfrm>
            <a:off x="4320358" y="10205544"/>
            <a:ext cx="0" cy="734918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5" name="Rectangle 734">
            <a:extLst>
              <a:ext uri="{FF2B5EF4-FFF2-40B4-BE49-F238E27FC236}">
                <a16:creationId xmlns:a16="http://schemas.microsoft.com/office/drawing/2014/main" id="{FAD01CA4-E933-4155-B15B-6C54AE301616}"/>
              </a:ext>
            </a:extLst>
          </p:cNvPr>
          <p:cNvSpPr/>
          <p:nvPr/>
        </p:nvSpPr>
        <p:spPr>
          <a:xfrm>
            <a:off x="-23181" y="8075459"/>
            <a:ext cx="1116450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/>
              <a:t>Question: Which were the most important causes of the Morpeth floods?</a:t>
            </a:r>
          </a:p>
          <a:p>
            <a:r>
              <a:rPr lang="en-GB" sz="1100" dirty="0"/>
              <a:t>Applying knowledge to a place and using relational thinking</a:t>
            </a:r>
          </a:p>
        </p:txBody>
      </p:sp>
      <p:sp>
        <p:nvSpPr>
          <p:cNvPr id="1216" name="TextBox 1215">
            <a:extLst>
              <a:ext uri="{FF2B5EF4-FFF2-40B4-BE49-F238E27FC236}">
                <a16:creationId xmlns:a16="http://schemas.microsoft.com/office/drawing/2014/main" id="{5B56B250-CC29-4D06-BADE-24B7F1BB4565}"/>
              </a:ext>
            </a:extLst>
          </p:cNvPr>
          <p:cNvSpPr txBox="1"/>
          <p:nvPr/>
        </p:nvSpPr>
        <p:spPr>
          <a:xfrm>
            <a:off x="4294752" y="10121160"/>
            <a:ext cx="15953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chemeClr val="accent4">
                    <a:lumMod val="75000"/>
                  </a:schemeClr>
                </a:solidFill>
              </a:rPr>
              <a:t>Identify relevant factors</a:t>
            </a:r>
          </a:p>
          <a:p>
            <a:r>
              <a:rPr lang="en-GB" sz="1100" b="1" u="sng" dirty="0">
                <a:solidFill>
                  <a:schemeClr val="bg1">
                    <a:lumMod val="65000"/>
                  </a:schemeClr>
                </a:solidFill>
              </a:rPr>
              <a:t>Explanation</a:t>
            </a:r>
          </a:p>
          <a:p>
            <a:r>
              <a:rPr lang="en-GB" sz="1100" b="1" u="sng" dirty="0">
                <a:solidFill>
                  <a:srgbClr val="FFC000"/>
                </a:solidFill>
              </a:rPr>
              <a:t>Cause-effect sequencing</a:t>
            </a:r>
          </a:p>
          <a:p>
            <a:r>
              <a:rPr lang="en-GB" sz="1100" b="1" dirty="0">
                <a:solidFill>
                  <a:srgbClr val="7030A0"/>
                </a:solidFill>
              </a:rPr>
              <a:t>Application of process</a:t>
            </a:r>
          </a:p>
        </p:txBody>
      </p:sp>
      <p:sp>
        <p:nvSpPr>
          <p:cNvPr id="1221" name="TextBox 1220">
            <a:extLst>
              <a:ext uri="{FF2B5EF4-FFF2-40B4-BE49-F238E27FC236}">
                <a16:creationId xmlns:a16="http://schemas.microsoft.com/office/drawing/2014/main" id="{4EA92C0B-003B-41BB-B5D5-9A6145E8D1B4}"/>
              </a:ext>
            </a:extLst>
          </p:cNvPr>
          <p:cNvSpPr txBox="1"/>
          <p:nvPr/>
        </p:nvSpPr>
        <p:spPr>
          <a:xfrm>
            <a:off x="55238" y="10739511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Science</a:t>
            </a:r>
          </a:p>
          <a:p>
            <a:r>
              <a:rPr lang="en-GB" sz="1100" b="1" dirty="0">
                <a:solidFill>
                  <a:srgbClr val="FE5E00"/>
                </a:solidFill>
              </a:rPr>
              <a:t>Low pressure</a:t>
            </a:r>
          </a:p>
        </p:txBody>
      </p:sp>
      <p:cxnSp>
        <p:nvCxnSpPr>
          <p:cNvPr id="1223" name="Straight Arrow Connector 1222">
            <a:extLst>
              <a:ext uri="{FF2B5EF4-FFF2-40B4-BE49-F238E27FC236}">
                <a16:creationId xmlns:a16="http://schemas.microsoft.com/office/drawing/2014/main" id="{C58EF2F3-57FE-4F56-8AEF-D4A7810AFBCD}"/>
              </a:ext>
            </a:extLst>
          </p:cNvPr>
          <p:cNvCxnSpPr>
            <a:cxnSpLocks/>
          </p:cNvCxnSpPr>
          <p:nvPr/>
        </p:nvCxnSpPr>
        <p:spPr>
          <a:xfrm flipV="1">
            <a:off x="606915" y="10757994"/>
            <a:ext cx="132230" cy="102192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D3383E4-E01D-4122-A59A-FCDD4390F707}"/>
              </a:ext>
            </a:extLst>
          </p:cNvPr>
          <p:cNvSpPr txBox="1"/>
          <p:nvPr/>
        </p:nvSpPr>
        <p:spPr>
          <a:xfrm>
            <a:off x="1910879" y="9910755"/>
            <a:ext cx="103425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Annotation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Sequencing</a:t>
            </a:r>
          </a:p>
          <a:p>
            <a:r>
              <a:rPr lang="en-GB" sz="1100" b="1" dirty="0">
                <a:solidFill>
                  <a:srgbClr val="FF0000"/>
                </a:solidFill>
              </a:rPr>
              <a:t>Cause &amp; effect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66E33DE-FEDE-4819-8907-D593CCD43458}"/>
              </a:ext>
            </a:extLst>
          </p:cNvPr>
          <p:cNvCxnSpPr>
            <a:cxnSpLocks/>
          </p:cNvCxnSpPr>
          <p:nvPr/>
        </p:nvCxnSpPr>
        <p:spPr>
          <a:xfrm flipH="1">
            <a:off x="1805637" y="10507993"/>
            <a:ext cx="431810" cy="1258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8D79838D-2FB5-4DC8-AF88-5524733325DD}"/>
              </a:ext>
            </a:extLst>
          </p:cNvPr>
          <p:cNvSpPr/>
          <p:nvPr/>
        </p:nvSpPr>
        <p:spPr>
          <a:xfrm>
            <a:off x="2510535" y="7686141"/>
            <a:ext cx="2855217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What are the most important global environmental issues facing human society? </a:t>
            </a:r>
          </a:p>
          <a:p>
            <a:pPr algn="ctr"/>
            <a:r>
              <a:rPr lang="en-GB" sz="1100" dirty="0"/>
              <a:t>Exploring causes &amp; consequences of climate change, biodiversity loss &amp; pollution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72861F-EE29-424D-A9A8-4D2767CF2585}"/>
              </a:ext>
            </a:extLst>
          </p:cNvPr>
          <p:cNvSpPr txBox="1"/>
          <p:nvPr/>
        </p:nvSpPr>
        <p:spPr>
          <a:xfrm>
            <a:off x="1427989" y="8233802"/>
            <a:ext cx="10426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Maths – graph interpretation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6F3117A-965F-411A-B9BC-195DC659FD28}"/>
              </a:ext>
            </a:extLst>
          </p:cNvPr>
          <p:cNvCxnSpPr>
            <a:cxnSpLocks/>
          </p:cNvCxnSpPr>
          <p:nvPr/>
        </p:nvCxnSpPr>
        <p:spPr>
          <a:xfrm>
            <a:off x="1838384" y="8664236"/>
            <a:ext cx="219854" cy="162487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90B092FB-8F1B-4914-819D-E04A831D22DB}"/>
              </a:ext>
            </a:extLst>
          </p:cNvPr>
          <p:cNvSpPr/>
          <p:nvPr/>
        </p:nvSpPr>
        <p:spPr>
          <a:xfrm>
            <a:off x="5180714" y="7801565"/>
            <a:ext cx="28091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What are the biggest threats facing China?</a:t>
            </a:r>
          </a:p>
          <a:p>
            <a:pPr algn="ctr"/>
            <a:r>
              <a:rPr lang="en-GB" sz="1100" dirty="0"/>
              <a:t>Meltdown in Tibet: Students explore a range of threats facing Asia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3F6AE17-63D7-40C0-AF3C-2D9D14A23636}"/>
              </a:ext>
            </a:extLst>
          </p:cNvPr>
          <p:cNvCxnSpPr>
            <a:cxnSpLocks/>
          </p:cNvCxnSpPr>
          <p:nvPr/>
        </p:nvCxnSpPr>
        <p:spPr>
          <a:xfrm>
            <a:off x="2970052" y="8492599"/>
            <a:ext cx="2088" cy="185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78C5954-DE87-40A1-9012-5900E33E64F5}"/>
              </a:ext>
            </a:extLst>
          </p:cNvPr>
          <p:cNvCxnSpPr>
            <a:cxnSpLocks/>
          </p:cNvCxnSpPr>
          <p:nvPr/>
        </p:nvCxnSpPr>
        <p:spPr>
          <a:xfrm>
            <a:off x="6911895" y="8401216"/>
            <a:ext cx="0" cy="326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4F28C33C-8430-4282-B85C-0AC0F9708C5A}"/>
              </a:ext>
            </a:extLst>
          </p:cNvPr>
          <p:cNvSpPr/>
          <p:nvPr/>
        </p:nvSpPr>
        <p:spPr>
          <a:xfrm>
            <a:off x="5890061" y="9673621"/>
            <a:ext cx="1595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Maths – rates of change; % difference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4A3FA1F-004A-48A3-A99E-A70EF9C5317A}"/>
              </a:ext>
            </a:extLst>
          </p:cNvPr>
          <p:cNvSpPr txBox="1"/>
          <p:nvPr/>
        </p:nvSpPr>
        <p:spPr>
          <a:xfrm>
            <a:off x="2929846" y="8507370"/>
            <a:ext cx="19880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Developed reasoning; labelling</a:t>
            </a:r>
            <a:endParaRPr lang="en-GB" sz="1100" b="1" dirty="0">
              <a:solidFill>
                <a:srgbClr val="FF0000"/>
              </a:solidFill>
            </a:endParaRP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D42E61A-219F-4E3F-9AE5-7BDE48C35A6F}"/>
              </a:ext>
            </a:extLst>
          </p:cNvPr>
          <p:cNvCxnSpPr>
            <a:cxnSpLocks/>
            <a:stCxn id="48" idx="1"/>
          </p:cNvCxnSpPr>
          <p:nvPr/>
        </p:nvCxnSpPr>
        <p:spPr>
          <a:xfrm flipH="1">
            <a:off x="2711510" y="8638175"/>
            <a:ext cx="218336" cy="513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2FB1EB9F-4D30-4CB8-A042-09EDF1C29562}"/>
              </a:ext>
            </a:extLst>
          </p:cNvPr>
          <p:cNvCxnSpPr>
            <a:cxnSpLocks/>
          </p:cNvCxnSpPr>
          <p:nvPr/>
        </p:nvCxnSpPr>
        <p:spPr>
          <a:xfrm flipH="1">
            <a:off x="8550586" y="10993266"/>
            <a:ext cx="391384" cy="130790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id="{54B5ED7F-A5C9-4A71-9AD1-DA80F7F2F9F1}"/>
              </a:ext>
            </a:extLst>
          </p:cNvPr>
          <p:cNvSpPr/>
          <p:nvPr/>
        </p:nvSpPr>
        <p:spPr>
          <a:xfrm>
            <a:off x="3996263" y="5436482"/>
            <a:ext cx="36056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What are the key issues and processes facing cities in LICs, NEEs and HICs? What opportunities &amp; challenges do they face and how can these be managed sustainably? </a:t>
            </a:r>
            <a:r>
              <a:rPr lang="en-GB" sz="1100" dirty="0"/>
              <a:t>Explore issues facing a city in a NEE &amp; a UK city</a:t>
            </a:r>
            <a:endParaRPr lang="en-GB" sz="1100" b="1" dirty="0">
              <a:solidFill>
                <a:srgbClr val="00B050"/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04F403F-89C0-4C37-A295-858F7AEF6FA0}"/>
              </a:ext>
            </a:extLst>
          </p:cNvPr>
          <p:cNvSpPr txBox="1"/>
          <p:nvPr/>
        </p:nvSpPr>
        <p:spPr>
          <a:xfrm>
            <a:off x="7896176" y="5783719"/>
            <a:ext cx="19323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Question: What is the nature and structure of hot deserts &amp; TRFs? </a:t>
            </a:r>
          </a:p>
        </p:txBody>
      </p: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5B21E7F9-C490-4280-91BE-4253E503526E}"/>
              </a:ext>
            </a:extLst>
          </p:cNvPr>
          <p:cNvCxnSpPr>
            <a:cxnSpLocks/>
          </p:cNvCxnSpPr>
          <p:nvPr/>
        </p:nvCxnSpPr>
        <p:spPr>
          <a:xfrm>
            <a:off x="8979086" y="6334891"/>
            <a:ext cx="0" cy="413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1C2A8396-7E57-45A3-9960-D9A21FBEB819}"/>
              </a:ext>
            </a:extLst>
          </p:cNvPr>
          <p:cNvCxnSpPr>
            <a:cxnSpLocks/>
          </p:cNvCxnSpPr>
          <p:nvPr/>
        </p:nvCxnSpPr>
        <p:spPr>
          <a:xfrm>
            <a:off x="7506750" y="5969683"/>
            <a:ext cx="1" cy="314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9650AEE4-DDBB-4DBE-B427-6BF71D2500C3}"/>
              </a:ext>
            </a:extLst>
          </p:cNvPr>
          <p:cNvSpPr txBox="1"/>
          <p:nvPr/>
        </p:nvSpPr>
        <p:spPr>
          <a:xfrm>
            <a:off x="8286655" y="9274474"/>
            <a:ext cx="15162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F0000"/>
                </a:solidFill>
              </a:rPr>
              <a:t>Evaluating</a:t>
            </a:r>
          </a:p>
          <a:p>
            <a:pPr algn="ctr"/>
            <a:r>
              <a:rPr lang="en-GB" sz="1100" b="1" dirty="0">
                <a:solidFill>
                  <a:srgbClr val="FF0000"/>
                </a:solidFill>
              </a:rPr>
              <a:t>Explaining</a:t>
            </a:r>
          </a:p>
          <a:p>
            <a:pPr algn="ctr"/>
            <a:r>
              <a:rPr lang="en-GB" sz="1100" b="1" dirty="0">
                <a:solidFill>
                  <a:srgbClr val="FF0000"/>
                </a:solidFill>
              </a:rPr>
              <a:t>Annotating</a:t>
            </a:r>
          </a:p>
        </p:txBody>
      </p: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6B3619C3-94AA-4A6E-B8B3-931C614C7101}"/>
              </a:ext>
            </a:extLst>
          </p:cNvPr>
          <p:cNvCxnSpPr>
            <a:cxnSpLocks/>
          </p:cNvCxnSpPr>
          <p:nvPr/>
        </p:nvCxnSpPr>
        <p:spPr>
          <a:xfrm flipV="1">
            <a:off x="9113390" y="8979617"/>
            <a:ext cx="0" cy="2894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171650D0-AFCC-45B5-AF6C-79948D8BC1D1}"/>
              </a:ext>
            </a:extLst>
          </p:cNvPr>
          <p:cNvSpPr txBox="1"/>
          <p:nvPr/>
        </p:nvSpPr>
        <p:spPr>
          <a:xfrm>
            <a:off x="8345802" y="5246280"/>
            <a:ext cx="144557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Opportunities, challenges &amp; threats + mitigation</a:t>
            </a:r>
          </a:p>
        </p:txBody>
      </p: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B5D61432-84C1-4608-8381-0E1CD7925019}"/>
              </a:ext>
            </a:extLst>
          </p:cNvPr>
          <p:cNvCxnSpPr>
            <a:cxnSpLocks/>
            <a:endCxn id="197" idx="1"/>
          </p:cNvCxnSpPr>
          <p:nvPr/>
        </p:nvCxnSpPr>
        <p:spPr>
          <a:xfrm flipH="1">
            <a:off x="8115384" y="5540424"/>
            <a:ext cx="1041718" cy="115731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7BF61843-F431-41BB-9464-F3C86EAC60CC}"/>
              </a:ext>
            </a:extLst>
          </p:cNvPr>
          <p:cNvSpPr txBox="1"/>
          <p:nvPr/>
        </p:nvSpPr>
        <p:spPr>
          <a:xfrm>
            <a:off x="8115384" y="6397658"/>
            <a:ext cx="160487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E5E00"/>
                </a:solidFill>
              </a:rPr>
              <a:t>Science - </a:t>
            </a:r>
          </a:p>
          <a:p>
            <a:pPr algn="ctr"/>
            <a:r>
              <a:rPr lang="en-GB" sz="1100" b="1" dirty="0">
                <a:solidFill>
                  <a:srgbClr val="FE5E00"/>
                </a:solidFill>
              </a:rPr>
              <a:t>Food webs</a:t>
            </a:r>
          </a:p>
          <a:p>
            <a:pPr algn="ctr"/>
            <a:r>
              <a:rPr lang="en-GB" sz="1100" b="1" dirty="0">
                <a:solidFill>
                  <a:srgbClr val="FE5E00"/>
                </a:solidFill>
              </a:rPr>
              <a:t>Maths – rates of change </a:t>
            </a:r>
          </a:p>
        </p:txBody>
      </p: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FE3006D0-5577-4EFC-A8E8-345169706CAD}"/>
              </a:ext>
            </a:extLst>
          </p:cNvPr>
          <p:cNvCxnSpPr>
            <a:cxnSpLocks/>
            <a:stCxn id="197" idx="2"/>
            <a:endCxn id="234" idx="3"/>
          </p:cNvCxnSpPr>
          <p:nvPr/>
        </p:nvCxnSpPr>
        <p:spPr>
          <a:xfrm>
            <a:off x="8917824" y="6997822"/>
            <a:ext cx="419044" cy="223167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>
            <a:extLst>
              <a:ext uri="{FF2B5EF4-FFF2-40B4-BE49-F238E27FC236}">
                <a16:creationId xmlns:a16="http://schemas.microsoft.com/office/drawing/2014/main" id="{AEE6F5E2-2B2D-4A7B-8F45-071F827BB6A6}"/>
              </a:ext>
            </a:extLst>
          </p:cNvPr>
          <p:cNvSpPr txBox="1"/>
          <p:nvPr/>
        </p:nvSpPr>
        <p:spPr>
          <a:xfrm>
            <a:off x="4578423" y="7450839"/>
            <a:ext cx="15696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Explanation; evaluation</a:t>
            </a:r>
          </a:p>
        </p:txBody>
      </p: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5365DF2E-D9C3-42CB-952E-F69341DB84DB}"/>
              </a:ext>
            </a:extLst>
          </p:cNvPr>
          <p:cNvCxnSpPr>
            <a:cxnSpLocks/>
          </p:cNvCxnSpPr>
          <p:nvPr/>
        </p:nvCxnSpPr>
        <p:spPr>
          <a:xfrm flipV="1">
            <a:off x="5028009" y="7266945"/>
            <a:ext cx="0" cy="23073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C986293D-FEFD-4CF5-BA76-A62F281CC68A}"/>
              </a:ext>
            </a:extLst>
          </p:cNvPr>
          <p:cNvSpPr txBox="1"/>
          <p:nvPr/>
        </p:nvSpPr>
        <p:spPr>
          <a:xfrm>
            <a:off x="5031103" y="7239267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R&amp;L - ethics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377D1F39-A974-48CE-9A8F-BCAB152FAE36}"/>
              </a:ext>
            </a:extLst>
          </p:cNvPr>
          <p:cNvSpPr txBox="1"/>
          <p:nvPr/>
        </p:nvSpPr>
        <p:spPr>
          <a:xfrm>
            <a:off x="2161077" y="5742078"/>
            <a:ext cx="195012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Landscape interpretation; photo interpretation; OS map skills; explanation</a:t>
            </a:r>
          </a:p>
        </p:txBody>
      </p: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945DB5D5-55F4-487A-9F97-73AA5B8F4282}"/>
              </a:ext>
            </a:extLst>
          </p:cNvPr>
          <p:cNvCxnSpPr>
            <a:cxnSpLocks/>
            <a:stCxn id="240" idx="1"/>
            <a:endCxn id="422" idx="0"/>
          </p:cNvCxnSpPr>
          <p:nvPr/>
        </p:nvCxnSpPr>
        <p:spPr>
          <a:xfrm flipH="1">
            <a:off x="1857777" y="6042160"/>
            <a:ext cx="303300" cy="220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A6282D1B-EA18-4178-87F3-354BF552F166}"/>
              </a:ext>
            </a:extLst>
          </p:cNvPr>
          <p:cNvSpPr txBox="1"/>
          <p:nvPr/>
        </p:nvSpPr>
        <p:spPr>
          <a:xfrm>
            <a:off x="29825" y="6533529"/>
            <a:ext cx="11796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rgbClr val="00B050"/>
                </a:solidFill>
              </a:rPr>
              <a:t>Explaining changes &amp; how management strategies work</a:t>
            </a:r>
            <a:endParaRPr lang="en-GB" sz="1100" b="1" u="sng" dirty="0">
              <a:solidFill>
                <a:srgbClr val="00B050"/>
              </a:solidFill>
            </a:endParaRPr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F9224F8B-E31E-412C-B7FC-9388C1D73AE9}"/>
              </a:ext>
            </a:extLst>
          </p:cNvPr>
          <p:cNvCxnSpPr>
            <a:cxnSpLocks/>
          </p:cNvCxnSpPr>
          <p:nvPr/>
        </p:nvCxnSpPr>
        <p:spPr>
          <a:xfrm flipV="1">
            <a:off x="767282" y="6411714"/>
            <a:ext cx="73167" cy="21401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>
            <a:extLst>
              <a:ext uri="{FF2B5EF4-FFF2-40B4-BE49-F238E27FC236}">
                <a16:creationId xmlns:a16="http://schemas.microsoft.com/office/drawing/2014/main" id="{BD73F073-8630-43E0-9601-1A0DA1206B6A}"/>
              </a:ext>
            </a:extLst>
          </p:cNvPr>
          <p:cNvSpPr txBox="1"/>
          <p:nvPr/>
        </p:nvSpPr>
        <p:spPr>
          <a:xfrm>
            <a:off x="1550155" y="5181963"/>
            <a:ext cx="16626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rgbClr val="00B050"/>
                </a:solidFill>
              </a:rPr>
              <a:t>Explaining changes &amp; how management strategies work</a:t>
            </a:r>
            <a:endParaRPr lang="en-GB" sz="1100" b="1" u="sng" dirty="0">
              <a:solidFill>
                <a:srgbClr val="00B050"/>
              </a:solidFill>
            </a:endParaRPr>
          </a:p>
        </p:txBody>
      </p:sp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9020B006-594E-48E9-9C34-0F89259F3E5B}"/>
              </a:ext>
            </a:extLst>
          </p:cNvPr>
          <p:cNvCxnSpPr>
            <a:cxnSpLocks/>
          </p:cNvCxnSpPr>
          <p:nvPr/>
        </p:nvCxnSpPr>
        <p:spPr>
          <a:xfrm flipH="1" flipV="1">
            <a:off x="1999215" y="5095777"/>
            <a:ext cx="245711" cy="10512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>
            <a:extLst>
              <a:ext uri="{FF2B5EF4-FFF2-40B4-BE49-F238E27FC236}">
                <a16:creationId xmlns:a16="http://schemas.microsoft.com/office/drawing/2014/main" id="{8D368976-DA70-40D5-9FA7-9029DAEC77C7}"/>
              </a:ext>
            </a:extLst>
          </p:cNvPr>
          <p:cNvCxnSpPr>
            <a:cxnSpLocks/>
          </p:cNvCxnSpPr>
          <p:nvPr/>
        </p:nvCxnSpPr>
        <p:spPr>
          <a:xfrm>
            <a:off x="1747204" y="3750890"/>
            <a:ext cx="0" cy="2658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TextBox 272">
            <a:extLst>
              <a:ext uri="{FF2B5EF4-FFF2-40B4-BE49-F238E27FC236}">
                <a16:creationId xmlns:a16="http://schemas.microsoft.com/office/drawing/2014/main" id="{D14ACC55-DBEF-4944-8DFF-678EA25A78E1}"/>
              </a:ext>
            </a:extLst>
          </p:cNvPr>
          <p:cNvSpPr txBox="1"/>
          <p:nvPr/>
        </p:nvSpPr>
        <p:spPr>
          <a:xfrm>
            <a:off x="-14876" y="5331640"/>
            <a:ext cx="9797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Collaboration</a:t>
            </a:r>
          </a:p>
        </p:txBody>
      </p: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145E13A4-4ED7-4F00-AF38-04F68196202B}"/>
              </a:ext>
            </a:extLst>
          </p:cNvPr>
          <p:cNvCxnSpPr>
            <a:cxnSpLocks/>
            <a:stCxn id="273" idx="0"/>
          </p:cNvCxnSpPr>
          <p:nvPr/>
        </p:nvCxnSpPr>
        <p:spPr>
          <a:xfrm flipV="1">
            <a:off x="475002" y="5289490"/>
            <a:ext cx="249129" cy="42150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9485AA2-DC5C-41FF-9606-9DE090A33F4B}"/>
              </a:ext>
            </a:extLst>
          </p:cNvPr>
          <p:cNvSpPr txBox="1"/>
          <p:nvPr/>
        </p:nvSpPr>
        <p:spPr>
          <a:xfrm>
            <a:off x="2793593" y="2660837"/>
            <a:ext cx="22217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Analysis of pre-release resources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E5B1C49C-F69D-4ECF-80BE-986EA62FAB81}"/>
              </a:ext>
            </a:extLst>
          </p:cNvPr>
          <p:cNvSpPr txBox="1"/>
          <p:nvPr/>
        </p:nvSpPr>
        <p:spPr>
          <a:xfrm>
            <a:off x="4854894" y="2594582"/>
            <a:ext cx="1252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solidFill>
                  <a:srgbClr val="FF0000"/>
                </a:solidFill>
              </a:rPr>
              <a:t>Recall, identification</a:t>
            </a:r>
            <a:r>
              <a:rPr lang="en-GB" sz="1100" b="1" dirty="0">
                <a:solidFill>
                  <a:srgbClr val="FF0000"/>
                </a:solidFill>
              </a:rPr>
              <a:t>,  </a:t>
            </a:r>
            <a:r>
              <a:rPr lang="en-GB" sz="1100" b="1" u="sng" dirty="0">
                <a:solidFill>
                  <a:srgbClr val="FF0000"/>
                </a:solidFill>
              </a:rPr>
              <a:t>explanation, evaluation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CB402514-5D57-4319-9E65-868BEF054CE3}"/>
              </a:ext>
            </a:extLst>
          </p:cNvPr>
          <p:cNvSpPr txBox="1"/>
          <p:nvPr/>
        </p:nvSpPr>
        <p:spPr>
          <a:xfrm>
            <a:off x="1997049" y="3153644"/>
            <a:ext cx="10438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Determination</a:t>
            </a:r>
          </a:p>
        </p:txBody>
      </p:sp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87E133C7-4948-4FFE-BC90-844D48363456}"/>
              </a:ext>
            </a:extLst>
          </p:cNvPr>
          <p:cNvCxnSpPr>
            <a:cxnSpLocks/>
          </p:cNvCxnSpPr>
          <p:nvPr/>
        </p:nvCxnSpPr>
        <p:spPr>
          <a:xfrm flipV="1">
            <a:off x="2480798" y="2713860"/>
            <a:ext cx="312795" cy="366385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>
            <a:extLst>
              <a:ext uri="{FF2B5EF4-FFF2-40B4-BE49-F238E27FC236}">
                <a16:creationId xmlns:a16="http://schemas.microsoft.com/office/drawing/2014/main" id="{1516F086-B29B-47D7-B186-3E4D55A5664B}"/>
              </a:ext>
            </a:extLst>
          </p:cNvPr>
          <p:cNvCxnSpPr>
            <a:cxnSpLocks/>
          </p:cNvCxnSpPr>
          <p:nvPr/>
        </p:nvCxnSpPr>
        <p:spPr>
          <a:xfrm>
            <a:off x="2460164" y="3705406"/>
            <a:ext cx="10024" cy="159705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>
            <a:extLst>
              <a:ext uri="{FF2B5EF4-FFF2-40B4-BE49-F238E27FC236}">
                <a16:creationId xmlns:a16="http://schemas.microsoft.com/office/drawing/2014/main" id="{23A5FD1E-1E40-4269-8E1A-47522B4E6410}"/>
              </a:ext>
            </a:extLst>
          </p:cNvPr>
          <p:cNvCxnSpPr>
            <a:cxnSpLocks/>
          </p:cNvCxnSpPr>
          <p:nvPr/>
        </p:nvCxnSpPr>
        <p:spPr>
          <a:xfrm flipV="1">
            <a:off x="4289443" y="2632836"/>
            <a:ext cx="438363" cy="17418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Arrow Connector 298">
            <a:extLst>
              <a:ext uri="{FF2B5EF4-FFF2-40B4-BE49-F238E27FC236}">
                <a16:creationId xmlns:a16="http://schemas.microsoft.com/office/drawing/2014/main" id="{B979516C-8A46-43CF-AC6C-F6B5E5768605}"/>
              </a:ext>
            </a:extLst>
          </p:cNvPr>
          <p:cNvCxnSpPr>
            <a:cxnSpLocks/>
          </p:cNvCxnSpPr>
          <p:nvPr/>
        </p:nvCxnSpPr>
        <p:spPr>
          <a:xfrm flipH="1" flipV="1">
            <a:off x="5598489" y="2483058"/>
            <a:ext cx="114846" cy="3387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Rectangle 309">
            <a:extLst>
              <a:ext uri="{FF2B5EF4-FFF2-40B4-BE49-F238E27FC236}">
                <a16:creationId xmlns:a16="http://schemas.microsoft.com/office/drawing/2014/main" id="{6E2CF513-306C-4F84-9E18-A86ED423578C}"/>
              </a:ext>
            </a:extLst>
          </p:cNvPr>
          <p:cNvSpPr/>
          <p:nvPr/>
        </p:nvSpPr>
        <p:spPr>
          <a:xfrm>
            <a:off x="8586647" y="1669073"/>
            <a:ext cx="10992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rgbClr val="FF00FF"/>
                </a:solidFill>
              </a:rPr>
              <a:t>Perseverance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Collaboration</a:t>
            </a:r>
            <a:endParaRPr lang="en-GB" sz="2400" b="1" dirty="0">
              <a:solidFill>
                <a:srgbClr val="FF00FF"/>
              </a:solidFill>
            </a:endParaRP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C53765A-824A-4912-8438-716F6DAEF1C3}"/>
              </a:ext>
            </a:extLst>
          </p:cNvPr>
          <p:cNvSpPr/>
          <p:nvPr/>
        </p:nvSpPr>
        <p:spPr>
          <a:xfrm>
            <a:off x="8913624" y="2422922"/>
            <a:ext cx="9236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rgbClr val="FE5E00"/>
                </a:solidFill>
              </a:rPr>
              <a:t>History – 20</a:t>
            </a:r>
            <a:r>
              <a:rPr lang="en-GB" sz="1100" b="1" baseline="30000" dirty="0">
                <a:solidFill>
                  <a:srgbClr val="FE5E00"/>
                </a:solidFill>
              </a:rPr>
              <a:t>th</a:t>
            </a:r>
            <a:r>
              <a:rPr lang="en-GB" sz="1100" b="1" dirty="0">
                <a:solidFill>
                  <a:srgbClr val="FE5E00"/>
                </a:solidFill>
              </a:rPr>
              <a:t> century</a:t>
            </a:r>
            <a:endParaRPr lang="en-GB" sz="2400" b="1" dirty="0">
              <a:solidFill>
                <a:srgbClr val="FE5E00"/>
              </a:solidFill>
            </a:endParaRPr>
          </a:p>
        </p:txBody>
      </p:sp>
      <p:cxnSp>
        <p:nvCxnSpPr>
          <p:cNvPr id="317" name="Straight Arrow Connector 316">
            <a:extLst>
              <a:ext uri="{FF2B5EF4-FFF2-40B4-BE49-F238E27FC236}">
                <a16:creationId xmlns:a16="http://schemas.microsoft.com/office/drawing/2014/main" id="{5F74A51D-D741-4FB2-8797-CF5C542E04C3}"/>
              </a:ext>
            </a:extLst>
          </p:cNvPr>
          <p:cNvCxnSpPr>
            <a:cxnSpLocks/>
          </p:cNvCxnSpPr>
          <p:nvPr/>
        </p:nvCxnSpPr>
        <p:spPr>
          <a:xfrm flipH="1">
            <a:off x="8478719" y="2022780"/>
            <a:ext cx="252522" cy="0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Arrow Connector 352">
            <a:extLst>
              <a:ext uri="{FF2B5EF4-FFF2-40B4-BE49-F238E27FC236}">
                <a16:creationId xmlns:a16="http://schemas.microsoft.com/office/drawing/2014/main" id="{B015ADED-BB64-4AFA-96ED-32325A3DA210}"/>
              </a:ext>
            </a:extLst>
          </p:cNvPr>
          <p:cNvCxnSpPr>
            <a:cxnSpLocks/>
            <a:stCxn id="311" idx="2"/>
          </p:cNvCxnSpPr>
          <p:nvPr/>
        </p:nvCxnSpPr>
        <p:spPr>
          <a:xfrm flipH="1">
            <a:off x="9240188" y="2853809"/>
            <a:ext cx="135258" cy="206884"/>
          </a:xfrm>
          <a:prstGeom prst="straightConnector1">
            <a:avLst/>
          </a:prstGeom>
          <a:ln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0" name="Rectangle 359">
            <a:extLst>
              <a:ext uri="{FF2B5EF4-FFF2-40B4-BE49-F238E27FC236}">
                <a16:creationId xmlns:a16="http://schemas.microsoft.com/office/drawing/2014/main" id="{6D7999CA-CDEC-4A0C-B941-BC22D50FC41E}"/>
              </a:ext>
            </a:extLst>
          </p:cNvPr>
          <p:cNvSpPr/>
          <p:nvPr/>
        </p:nvSpPr>
        <p:spPr>
          <a:xfrm>
            <a:off x="189938" y="229664"/>
            <a:ext cx="162219" cy="129584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24745E33-9C6C-40C3-813E-A130B2900E0B}"/>
              </a:ext>
            </a:extLst>
          </p:cNvPr>
          <p:cNvSpPr/>
          <p:nvPr/>
        </p:nvSpPr>
        <p:spPr>
          <a:xfrm>
            <a:off x="192972" y="582087"/>
            <a:ext cx="162219" cy="129584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6" name="Rectangle 425">
            <a:extLst>
              <a:ext uri="{FF2B5EF4-FFF2-40B4-BE49-F238E27FC236}">
                <a16:creationId xmlns:a16="http://schemas.microsoft.com/office/drawing/2014/main" id="{669F0230-AE50-4B73-AAE1-5C758E4157D3}"/>
              </a:ext>
            </a:extLst>
          </p:cNvPr>
          <p:cNvSpPr/>
          <p:nvPr/>
        </p:nvSpPr>
        <p:spPr>
          <a:xfrm>
            <a:off x="197022" y="401398"/>
            <a:ext cx="162219" cy="1295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AACACC18-B5AB-49EB-8506-E49723F0254F}"/>
              </a:ext>
            </a:extLst>
          </p:cNvPr>
          <p:cNvSpPr/>
          <p:nvPr/>
        </p:nvSpPr>
        <p:spPr>
          <a:xfrm>
            <a:off x="189937" y="764089"/>
            <a:ext cx="162219" cy="1295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46EE8B24-5129-494F-91FA-9EECFEDB73E9}"/>
              </a:ext>
            </a:extLst>
          </p:cNvPr>
          <p:cNvSpPr txBox="1"/>
          <p:nvPr/>
        </p:nvSpPr>
        <p:spPr>
          <a:xfrm>
            <a:off x="366324" y="182108"/>
            <a:ext cx="2603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Virtues</a:t>
            </a:r>
          </a:p>
          <a:p>
            <a:r>
              <a:rPr lang="en-GB" sz="1100" dirty="0"/>
              <a:t>Cross Curricular Links</a:t>
            </a:r>
          </a:p>
          <a:p>
            <a:r>
              <a:rPr lang="en-GB" sz="1100" dirty="0"/>
              <a:t>Knowledge</a:t>
            </a:r>
          </a:p>
          <a:p>
            <a:r>
              <a:rPr lang="en-GB" sz="1100" dirty="0"/>
              <a:t>Subject Specific Skills</a:t>
            </a:r>
          </a:p>
          <a:p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Bronze, </a:t>
            </a:r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Silver </a:t>
            </a:r>
            <a:r>
              <a:rPr lang="en-GB" sz="1100" dirty="0"/>
              <a:t>and </a:t>
            </a:r>
            <a:r>
              <a:rPr lang="en-GB" sz="1100" dirty="0">
                <a:solidFill>
                  <a:srgbClr val="FFC000"/>
                </a:solidFill>
              </a:rPr>
              <a:t>Gold</a:t>
            </a:r>
          </a:p>
          <a:p>
            <a:r>
              <a:rPr lang="en-GB" sz="1100" dirty="0">
                <a:solidFill>
                  <a:srgbClr val="7030A0"/>
                </a:solidFill>
              </a:rPr>
              <a:t>G&amp;T purple challenge</a:t>
            </a:r>
          </a:p>
          <a:p>
            <a:r>
              <a:rPr lang="en-GB" sz="1100" dirty="0"/>
              <a:t>Underlined = Deeper development of earlier skills / knowledge</a:t>
            </a:r>
          </a:p>
        </p:txBody>
      </p:sp>
      <p:pic>
        <p:nvPicPr>
          <p:cNvPr id="363" name="Picture 362" descr="A close up of a logo&#10;&#10;Description automatically generated">
            <a:extLst>
              <a:ext uri="{FF2B5EF4-FFF2-40B4-BE49-F238E27FC236}">
                <a16:creationId xmlns:a16="http://schemas.microsoft.com/office/drawing/2014/main" id="{2D41FD88-6444-4C58-85EA-CCE377B4F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6429" y="16548295"/>
            <a:ext cx="508830" cy="544057"/>
          </a:xfrm>
          <a:prstGeom prst="rect">
            <a:avLst/>
          </a:prstGeom>
        </p:spPr>
      </p:pic>
      <p:pic>
        <p:nvPicPr>
          <p:cNvPr id="367" name="Picture 36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7DAE480-A4F7-4F67-AE89-49EACC1D43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1" y="16495214"/>
            <a:ext cx="462126" cy="600164"/>
          </a:xfrm>
          <a:prstGeom prst="rect">
            <a:avLst/>
          </a:prstGeom>
        </p:spPr>
      </p:pic>
      <p:pic>
        <p:nvPicPr>
          <p:cNvPr id="408" name="Picture 407" descr="A picture containing drawing&#10;&#10;Description automatically generated">
            <a:extLst>
              <a:ext uri="{FF2B5EF4-FFF2-40B4-BE49-F238E27FC236}">
                <a16:creationId xmlns:a16="http://schemas.microsoft.com/office/drawing/2014/main" id="{C3D9E6BF-542E-4FBB-87BA-6E9C501613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93" y="2674990"/>
            <a:ext cx="474924" cy="418566"/>
          </a:xfrm>
          <a:prstGeom prst="rect">
            <a:avLst/>
          </a:prstGeom>
        </p:spPr>
      </p:pic>
      <p:pic>
        <p:nvPicPr>
          <p:cNvPr id="414" name="Picture 413" descr="A close up of a mans face&#10;&#10;Description automatically generated">
            <a:extLst>
              <a:ext uri="{FF2B5EF4-FFF2-40B4-BE49-F238E27FC236}">
                <a16:creationId xmlns:a16="http://schemas.microsoft.com/office/drawing/2014/main" id="{0546EE9C-FB5F-43BB-9BFA-D8AE4FF1091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08" t="10336" r="19834"/>
          <a:stretch/>
        </p:blipFill>
        <p:spPr>
          <a:xfrm>
            <a:off x="168030" y="2160675"/>
            <a:ext cx="370402" cy="711371"/>
          </a:xfrm>
          <a:prstGeom prst="rect">
            <a:avLst/>
          </a:prstGeom>
        </p:spPr>
      </p:pic>
      <p:sp>
        <p:nvSpPr>
          <p:cNvPr id="415" name="TextBox 414">
            <a:extLst>
              <a:ext uri="{FF2B5EF4-FFF2-40B4-BE49-F238E27FC236}">
                <a16:creationId xmlns:a16="http://schemas.microsoft.com/office/drawing/2014/main" id="{40BB09BA-CD02-4CF6-AE5B-D9D4E4309607}"/>
              </a:ext>
            </a:extLst>
          </p:cNvPr>
          <p:cNvSpPr txBox="1"/>
          <p:nvPr/>
        </p:nvSpPr>
        <p:spPr>
          <a:xfrm>
            <a:off x="1033780" y="1981250"/>
            <a:ext cx="221887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Progression to next stage of learning:</a:t>
            </a:r>
          </a:p>
          <a:p>
            <a:r>
              <a:rPr lang="en-GB" sz="1050" dirty="0">
                <a:solidFill>
                  <a:schemeClr val="bg1"/>
                </a:solidFill>
              </a:rPr>
              <a:t>A Level Geography</a:t>
            </a:r>
          </a:p>
        </p:txBody>
      </p:sp>
      <p:sp>
        <p:nvSpPr>
          <p:cNvPr id="416" name="Footer Placeholder 415">
            <a:extLst>
              <a:ext uri="{FF2B5EF4-FFF2-40B4-BE49-F238E27FC236}">
                <a16:creationId xmlns:a16="http://schemas.microsoft.com/office/drawing/2014/main" id="{4BDCD349-6FD6-425A-A593-FD582DFF0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3334" y="17591319"/>
            <a:ext cx="1515694" cy="939183"/>
          </a:xfrm>
        </p:spPr>
        <p:txBody>
          <a:bodyPr/>
          <a:lstStyle/>
          <a:p>
            <a:r>
              <a:rPr lang="en-GB" dirty="0"/>
              <a:t>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4585" y="12302563"/>
            <a:ext cx="14207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accent4">
                    <a:lumMod val="75000"/>
                  </a:schemeClr>
                </a:solidFill>
              </a:rPr>
              <a:t>Explanation</a:t>
            </a:r>
          </a:p>
          <a:p>
            <a:r>
              <a:rPr lang="en-GB" sz="1000" dirty="0">
                <a:solidFill>
                  <a:schemeClr val="bg1">
                    <a:lumMod val="65000"/>
                  </a:schemeClr>
                </a:solidFill>
              </a:rPr>
              <a:t>Developed explanation</a:t>
            </a:r>
          </a:p>
          <a:p>
            <a:r>
              <a:rPr lang="en-GB" sz="1000" dirty="0">
                <a:solidFill>
                  <a:srgbClr val="FFC000"/>
                </a:solidFill>
              </a:rPr>
              <a:t>Detailed developed explanation</a:t>
            </a:r>
          </a:p>
          <a:p>
            <a:r>
              <a:rPr lang="en-GB" sz="1000" dirty="0">
                <a:solidFill>
                  <a:srgbClr val="7030A0"/>
                </a:solidFill>
              </a:rPr>
              <a:t>Relational thinking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AACACC18-B5AB-49EB-8506-E49723F0254F}"/>
              </a:ext>
            </a:extLst>
          </p:cNvPr>
          <p:cNvSpPr/>
          <p:nvPr/>
        </p:nvSpPr>
        <p:spPr>
          <a:xfrm>
            <a:off x="4779022" y="8755358"/>
            <a:ext cx="162219" cy="1295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7237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94475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41713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188951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36188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83426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830663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377902" algn="l" defTabSz="1094475" rtl="0" eaLnBrk="1" latinLnBrk="0" hangingPunct="1">
              <a:defRPr sz="215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-910" y="15960511"/>
            <a:ext cx="22422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accent4">
                    <a:lumMod val="50000"/>
                  </a:schemeClr>
                </a:solidFill>
              </a:rPr>
              <a:t>4 fig GR, direction</a:t>
            </a:r>
          </a:p>
          <a:p>
            <a:r>
              <a:rPr lang="en-GB" sz="900" dirty="0">
                <a:solidFill>
                  <a:schemeClr val="bg1">
                    <a:lumMod val="50000"/>
                  </a:schemeClr>
                </a:solidFill>
              </a:rPr>
              <a:t>6 fig GR &amp; distance, </a:t>
            </a:r>
            <a:r>
              <a:rPr lang="en-GB" sz="900" dirty="0">
                <a:solidFill>
                  <a:srgbClr val="FFC000"/>
                </a:solidFill>
              </a:rPr>
              <a:t>elevation / contours </a:t>
            </a:r>
            <a:r>
              <a:rPr lang="en-GB" sz="900" dirty="0">
                <a:solidFill>
                  <a:srgbClr val="7030A0"/>
                </a:solidFill>
              </a:rPr>
              <a:t>plotting cross sections (from contour maps)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94331" y="530982"/>
            <a:ext cx="13392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Edmonton County School</a:t>
            </a:r>
          </a:p>
          <a:p>
            <a:r>
              <a:rPr lang="en-GB" sz="800" dirty="0"/>
              <a:t>                      Logo</a:t>
            </a:r>
          </a:p>
        </p:txBody>
      </p:sp>
      <p:pic>
        <p:nvPicPr>
          <p:cNvPr id="1030" name="Picture 6" descr="Image result for geography">
            <a:extLst>
              <a:ext uri="{FF2B5EF4-FFF2-40B4-BE49-F238E27FC236}">
                <a16:creationId xmlns:a16="http://schemas.microsoft.com/office/drawing/2014/main" id="{42073B15-70F7-4239-B9D9-CA06EA3D60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6" t="8785" r="7725" b="6524"/>
          <a:stretch/>
        </p:blipFill>
        <p:spPr bwMode="auto">
          <a:xfrm>
            <a:off x="4661386" y="15528868"/>
            <a:ext cx="808409" cy="806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os maps skils">
            <a:extLst>
              <a:ext uri="{FF2B5EF4-FFF2-40B4-BE49-F238E27FC236}">
                <a16:creationId xmlns:a16="http://schemas.microsoft.com/office/drawing/2014/main" id="{C658E98F-1ABB-4A0A-AE82-EAF9C9B70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50322">
            <a:off x="1777919" y="15407557"/>
            <a:ext cx="995969" cy="582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Image result for weather &amp; climate">
            <a:extLst>
              <a:ext uri="{FF2B5EF4-FFF2-40B4-BE49-F238E27FC236}">
                <a16:creationId xmlns:a16="http://schemas.microsoft.com/office/drawing/2014/main" id="{9AED31F0-B72C-4B25-AA7D-7781BE2030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61" t="22812" r="15054" b="12058"/>
          <a:stretch/>
        </p:blipFill>
        <p:spPr bwMode="auto">
          <a:xfrm>
            <a:off x="1923535" y="13500272"/>
            <a:ext cx="931699" cy="66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6" descr="Image result for megacities">
            <a:extLst>
              <a:ext uri="{FF2B5EF4-FFF2-40B4-BE49-F238E27FC236}">
                <a16:creationId xmlns:a16="http://schemas.microsoft.com/office/drawing/2014/main" id="{7AABD657-CAE3-46D3-B0CA-F69126D8D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0418" y="13411346"/>
            <a:ext cx="1181334" cy="66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BRICs">
            <a:extLst>
              <a:ext uri="{FF2B5EF4-FFF2-40B4-BE49-F238E27FC236}">
                <a16:creationId xmlns:a16="http://schemas.microsoft.com/office/drawing/2014/main" id="{11C40C25-80E5-4861-B061-5A7C347FD3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3" t="12864" r="6506" b="19596"/>
          <a:stretch/>
        </p:blipFill>
        <p:spPr bwMode="auto">
          <a:xfrm rot="1244646">
            <a:off x="7847018" y="11423995"/>
            <a:ext cx="1324353" cy="60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Image result for destructive waves">
            <a:extLst>
              <a:ext uri="{FF2B5EF4-FFF2-40B4-BE49-F238E27FC236}">
                <a16:creationId xmlns:a16="http://schemas.microsoft.com/office/drawing/2014/main" id="{A1B069D1-143E-4CB9-92CC-19988F32B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123" y="11072190"/>
            <a:ext cx="1249836" cy="83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2" descr="Image result for volcanoes">
            <a:extLst>
              <a:ext uri="{FF2B5EF4-FFF2-40B4-BE49-F238E27FC236}">
                <a16:creationId xmlns:a16="http://schemas.microsoft.com/office/drawing/2014/main" id="{B78757B5-6634-4A38-B53E-0ADF498C2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671" y="11242460"/>
            <a:ext cx="1234996" cy="47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4" name="TextBox 233">
            <a:extLst>
              <a:ext uri="{FF2B5EF4-FFF2-40B4-BE49-F238E27FC236}">
                <a16:creationId xmlns:a16="http://schemas.microsoft.com/office/drawing/2014/main" id="{80A08DF6-B891-4F61-B607-3B07A277C3AA}"/>
              </a:ext>
            </a:extLst>
          </p:cNvPr>
          <p:cNvSpPr txBox="1"/>
          <p:nvPr/>
        </p:nvSpPr>
        <p:spPr>
          <a:xfrm>
            <a:off x="8430619" y="6867046"/>
            <a:ext cx="9062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Living World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A973EFAC-7A6D-4369-9518-63A501BB0DCF}"/>
              </a:ext>
            </a:extLst>
          </p:cNvPr>
          <p:cNvSpPr txBox="1"/>
          <p:nvPr/>
        </p:nvSpPr>
        <p:spPr>
          <a:xfrm rot="18774985">
            <a:off x="951298" y="4350224"/>
            <a:ext cx="126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solidFill>
                  <a:schemeClr val="bg1"/>
                </a:solidFill>
              </a:rPr>
              <a:t>UK Physical Landscapes - rivers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B9102082-E794-4E5C-9425-A4FCF9C66671}"/>
              </a:ext>
            </a:extLst>
          </p:cNvPr>
          <p:cNvSpPr txBox="1"/>
          <p:nvPr/>
        </p:nvSpPr>
        <p:spPr>
          <a:xfrm rot="19605221">
            <a:off x="1518087" y="8955619"/>
            <a:ext cx="1159693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Rivers &amp; flooding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9739CA0D-A49A-41AE-84A2-2606FE47756A}"/>
              </a:ext>
            </a:extLst>
          </p:cNvPr>
          <p:cNvSpPr txBox="1"/>
          <p:nvPr/>
        </p:nvSpPr>
        <p:spPr>
          <a:xfrm>
            <a:off x="3179108" y="1803940"/>
            <a:ext cx="1843446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Practise issues analysis</a:t>
            </a: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E55964AF-0E14-4247-876F-996C248AD0D8}"/>
              </a:ext>
            </a:extLst>
          </p:cNvPr>
          <p:cNvSpPr/>
          <p:nvPr/>
        </p:nvSpPr>
        <p:spPr>
          <a:xfrm>
            <a:off x="5273423" y="10346667"/>
            <a:ext cx="425886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/>
              <a:t>Question: Why did the Holbeck Hall hotel fall into the sea?</a:t>
            </a:r>
          </a:p>
          <a:p>
            <a:pPr algn="ctr"/>
            <a:r>
              <a:rPr lang="en-GB" sz="1100" dirty="0"/>
              <a:t>Using sources and concepts to develop cause-effect logic</a:t>
            </a:r>
          </a:p>
        </p:txBody>
      </p:sp>
      <p:pic>
        <p:nvPicPr>
          <p:cNvPr id="11" name="Picture 8" descr="Image result for tornadoes">
            <a:extLst>
              <a:ext uri="{FF2B5EF4-FFF2-40B4-BE49-F238E27FC236}">
                <a16:creationId xmlns:a16="http://schemas.microsoft.com/office/drawing/2014/main" id="{16FED066-6CE0-4855-82F7-B83FFFB063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70"/>
          <a:stretch/>
        </p:blipFill>
        <p:spPr bwMode="auto">
          <a:xfrm>
            <a:off x="1002679" y="9573794"/>
            <a:ext cx="573112" cy="88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Image result for climate change">
            <a:extLst>
              <a:ext uri="{FF2B5EF4-FFF2-40B4-BE49-F238E27FC236}">
                <a16:creationId xmlns:a16="http://schemas.microsoft.com/office/drawing/2014/main" id="{F3EFFBB1-BF2D-4122-90C8-8EF71FF52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946" y="8761066"/>
            <a:ext cx="1245966" cy="87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2" descr="Image result for hurricanes">
            <a:extLst>
              <a:ext uri="{FF2B5EF4-FFF2-40B4-BE49-F238E27FC236}">
                <a16:creationId xmlns:a16="http://schemas.microsoft.com/office/drawing/2014/main" id="{B2FFFD72-E286-4C8B-B7E8-0073C7663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683" y="7825773"/>
            <a:ext cx="818624" cy="54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4" descr="Image result for urban waste  clip art">
            <a:extLst>
              <a:ext uri="{FF2B5EF4-FFF2-40B4-BE49-F238E27FC236}">
                <a16:creationId xmlns:a16="http://schemas.microsoft.com/office/drawing/2014/main" id="{8F40E512-29DF-4E60-A734-20BC03F45A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72896" y="6430670"/>
            <a:ext cx="873371" cy="75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6" descr="Image result for coasts">
            <a:extLst>
              <a:ext uri="{FF2B5EF4-FFF2-40B4-BE49-F238E27FC236}">
                <a16:creationId xmlns:a16="http://schemas.microsoft.com/office/drawing/2014/main" id="{7FC29A68-11D0-406D-BCBD-8A683FAF2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979" y="6352800"/>
            <a:ext cx="1205953" cy="903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11690D4-3B0E-489B-8325-3292DE81982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253891" y="3952133"/>
            <a:ext cx="1182896" cy="894049"/>
          </a:xfrm>
          <a:prstGeom prst="rect">
            <a:avLst/>
          </a:prstGeom>
        </p:spPr>
      </p:pic>
      <p:pic>
        <p:nvPicPr>
          <p:cNvPr id="26" name="Picture 22" descr="Image result for energy clip art">
            <a:extLst>
              <a:ext uri="{FF2B5EF4-FFF2-40B4-BE49-F238E27FC236}">
                <a16:creationId xmlns:a16="http://schemas.microsoft.com/office/drawing/2014/main" id="{F6024B40-6D06-4F67-91B0-5F7705BD9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134" y="3987249"/>
            <a:ext cx="818002" cy="81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Image result for aid cartoon">
            <a:extLst>
              <a:ext uri="{FF2B5EF4-FFF2-40B4-BE49-F238E27FC236}">
                <a16:creationId xmlns:a16="http://schemas.microsoft.com/office/drawing/2014/main" id="{5DC71EDC-30B3-4BB1-BD74-2B071DBB01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326" y="1333064"/>
            <a:ext cx="999286" cy="129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4" name="TextBox 253">
            <a:extLst>
              <a:ext uri="{FF2B5EF4-FFF2-40B4-BE49-F238E27FC236}">
                <a16:creationId xmlns:a16="http://schemas.microsoft.com/office/drawing/2014/main" id="{4EB86D8B-0299-48A4-9BB9-155CCEFC813B}"/>
              </a:ext>
            </a:extLst>
          </p:cNvPr>
          <p:cNvSpPr txBox="1"/>
          <p:nvPr/>
        </p:nvSpPr>
        <p:spPr>
          <a:xfrm>
            <a:off x="1042671" y="2861123"/>
            <a:ext cx="12880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Landscape interpretation; photo interpretation; OS map skills; explanation</a:t>
            </a:r>
          </a:p>
        </p:txBody>
      </p:sp>
      <p:pic>
        <p:nvPicPr>
          <p:cNvPr id="1050" name="Picture 26" descr="Image result for revision">
            <a:extLst>
              <a:ext uri="{FF2B5EF4-FFF2-40B4-BE49-F238E27FC236}">
                <a16:creationId xmlns:a16="http://schemas.microsoft.com/office/drawing/2014/main" id="{FE732014-1DF2-4099-BF2B-51C92FCB5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760" y="1820745"/>
            <a:ext cx="703979" cy="71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9" name="TextBox 258">
            <a:extLst>
              <a:ext uri="{FF2B5EF4-FFF2-40B4-BE49-F238E27FC236}">
                <a16:creationId xmlns:a16="http://schemas.microsoft.com/office/drawing/2014/main" id="{0051D977-7E60-428B-9300-CA999C91BD6F}"/>
              </a:ext>
            </a:extLst>
          </p:cNvPr>
          <p:cNvSpPr txBox="1"/>
          <p:nvPr/>
        </p:nvSpPr>
        <p:spPr>
          <a:xfrm>
            <a:off x="32585" y="14190452"/>
            <a:ext cx="1121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Water cycle stores &amp; flows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Types of rainfall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Climate graphs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47A4E3C-102E-4DED-A48A-8D3A6ABFF103}"/>
              </a:ext>
            </a:extLst>
          </p:cNvPr>
          <p:cNvSpPr txBox="1"/>
          <p:nvPr/>
        </p:nvSpPr>
        <p:spPr>
          <a:xfrm>
            <a:off x="6107009" y="12463785"/>
            <a:ext cx="25081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Development indicators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Factors influencing development</a:t>
            </a:r>
          </a:p>
          <a:p>
            <a:r>
              <a:rPr lang="en-GB" sz="1100" b="1" dirty="0">
                <a:solidFill>
                  <a:srgbClr val="00B050"/>
                </a:solidFill>
              </a:rPr>
              <a:t>Population structure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A563A266-30A9-4BA3-AFC9-1C94C96CCBB7}"/>
              </a:ext>
            </a:extLst>
          </p:cNvPr>
          <p:cNvSpPr txBox="1"/>
          <p:nvPr/>
        </p:nvSpPr>
        <p:spPr>
          <a:xfrm>
            <a:off x="471868" y="11819955"/>
            <a:ext cx="19274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Tectonic hazards – distribution &amp; processes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4C9D32FC-795D-493F-BCEF-B7478F984AFB}"/>
              </a:ext>
            </a:extLst>
          </p:cNvPr>
          <p:cNvSpPr txBox="1"/>
          <p:nvPr/>
        </p:nvSpPr>
        <p:spPr>
          <a:xfrm>
            <a:off x="5433677" y="14590372"/>
            <a:ext cx="21128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Characteristics, threats, impacts &amp; management</a:t>
            </a:r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9A8E69FD-A319-4977-B76F-6E013A324E46}"/>
              </a:ext>
            </a:extLst>
          </p:cNvPr>
          <p:cNvSpPr/>
          <p:nvPr/>
        </p:nvSpPr>
        <p:spPr>
          <a:xfrm>
            <a:off x="2855234" y="1350184"/>
            <a:ext cx="10992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rgbClr val="FF00FF"/>
                </a:solidFill>
              </a:rPr>
              <a:t>Perseverance</a:t>
            </a:r>
          </a:p>
          <a:p>
            <a:pPr algn="ctr"/>
            <a:r>
              <a:rPr lang="en-GB" sz="1100" b="1" dirty="0">
                <a:solidFill>
                  <a:srgbClr val="FF00FF"/>
                </a:solidFill>
              </a:rPr>
              <a:t>Collaboration</a:t>
            </a:r>
            <a:endParaRPr lang="en-GB" sz="2400" b="1" dirty="0">
              <a:solidFill>
                <a:srgbClr val="FF00FF"/>
              </a:solidFill>
            </a:endParaRP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ABFBEA0E-0C37-425F-AE58-6D2A41B3D15E}"/>
              </a:ext>
            </a:extLst>
          </p:cNvPr>
          <p:cNvSpPr txBox="1"/>
          <p:nvPr/>
        </p:nvSpPr>
        <p:spPr>
          <a:xfrm>
            <a:off x="1826109" y="11879747"/>
            <a:ext cx="15162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F0000"/>
                </a:solidFill>
              </a:rPr>
              <a:t>Decision-making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ACAF2A18-4E27-4998-B93F-B42DD7B41839}"/>
              </a:ext>
            </a:extLst>
          </p:cNvPr>
          <p:cNvSpPr txBox="1"/>
          <p:nvPr/>
        </p:nvSpPr>
        <p:spPr>
          <a:xfrm>
            <a:off x="7857892" y="9748943"/>
            <a:ext cx="19274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Natural hazards – distribution, processes, impacts &amp; responses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7BABAAC3-849A-4C10-8F8C-3724E608D147}"/>
              </a:ext>
            </a:extLst>
          </p:cNvPr>
          <p:cNvSpPr txBox="1"/>
          <p:nvPr/>
        </p:nvSpPr>
        <p:spPr>
          <a:xfrm>
            <a:off x="7022973" y="8274864"/>
            <a:ext cx="15162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solidFill>
                  <a:srgbClr val="FF0000"/>
                </a:solidFill>
              </a:rPr>
              <a:t>Relational thinking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D3EF87A7-4729-46C7-BBBB-77FF114F314D}"/>
              </a:ext>
            </a:extLst>
          </p:cNvPr>
          <p:cNvSpPr txBox="1"/>
          <p:nvPr/>
        </p:nvSpPr>
        <p:spPr>
          <a:xfrm>
            <a:off x="363670" y="8823463"/>
            <a:ext cx="15162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rgbClr val="FF0000"/>
                </a:solidFill>
              </a:rPr>
              <a:t>Relational thinking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D52A0960-53DC-47D1-8D44-CE6C52A6C6BB}"/>
              </a:ext>
            </a:extLst>
          </p:cNvPr>
          <p:cNvSpPr txBox="1"/>
          <p:nvPr/>
        </p:nvSpPr>
        <p:spPr>
          <a:xfrm>
            <a:off x="4003873" y="9605380"/>
            <a:ext cx="89319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FF"/>
                </a:solidFill>
              </a:rPr>
              <a:t>Empathy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Reflection</a:t>
            </a:r>
          </a:p>
          <a:p>
            <a:r>
              <a:rPr lang="en-GB" sz="1100" b="1" dirty="0">
                <a:solidFill>
                  <a:srgbClr val="FF00FF"/>
                </a:solidFill>
              </a:rPr>
              <a:t>Compassion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192FAB32-7620-44AB-9CFE-433D52245E79}"/>
              </a:ext>
            </a:extLst>
          </p:cNvPr>
          <p:cNvSpPr txBox="1"/>
          <p:nvPr/>
        </p:nvSpPr>
        <p:spPr>
          <a:xfrm>
            <a:off x="2353330" y="1003687"/>
            <a:ext cx="15162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solidFill>
                  <a:srgbClr val="FF0000"/>
                </a:solidFill>
              </a:rPr>
              <a:t>Relational thinking</a:t>
            </a: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7221C9D2-B765-40D9-BBB7-CC5FC8B598EC}"/>
              </a:ext>
            </a:extLst>
          </p:cNvPr>
          <p:cNvSpPr/>
          <p:nvPr/>
        </p:nvSpPr>
        <p:spPr>
          <a:xfrm>
            <a:off x="8418342" y="12967816"/>
            <a:ext cx="104725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FE5E00"/>
                </a:solidFill>
              </a:rPr>
              <a:t>Maths – mean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BFF74E9C-77D4-4564-A65D-9E126E84AC69}"/>
              </a:ext>
            </a:extLst>
          </p:cNvPr>
          <p:cNvSpPr txBox="1"/>
          <p:nvPr/>
        </p:nvSpPr>
        <p:spPr>
          <a:xfrm>
            <a:off x="650267" y="5497902"/>
            <a:ext cx="9813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solidFill>
                  <a:srgbClr val="FFFF00"/>
                </a:solidFill>
              </a:rPr>
              <a:t>Geo-skills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6D576FD8-13DD-42FC-B474-8B9F1BAC6C41}"/>
              </a:ext>
            </a:extLst>
          </p:cNvPr>
          <p:cNvSpPr txBox="1"/>
          <p:nvPr/>
        </p:nvSpPr>
        <p:spPr>
          <a:xfrm rot="16200000">
            <a:off x="4527432" y="4256599"/>
            <a:ext cx="9813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solidFill>
                  <a:srgbClr val="FFFF00"/>
                </a:solidFill>
              </a:rPr>
              <a:t>Geo-skills</a:t>
            </a: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4098C269-D709-4017-A698-A3DFD8CE8B18}"/>
              </a:ext>
            </a:extLst>
          </p:cNvPr>
          <p:cNvSpPr txBox="1"/>
          <p:nvPr/>
        </p:nvSpPr>
        <p:spPr>
          <a:xfrm rot="16200000">
            <a:off x="5787325" y="4241808"/>
            <a:ext cx="9813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solidFill>
                  <a:srgbClr val="FFFF00"/>
                </a:solidFill>
              </a:rPr>
              <a:t>Geo-skills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58891E8E-9CBC-444A-B3DA-C9639D032E65}"/>
              </a:ext>
            </a:extLst>
          </p:cNvPr>
          <p:cNvSpPr txBox="1"/>
          <p:nvPr/>
        </p:nvSpPr>
        <p:spPr>
          <a:xfrm>
            <a:off x="0" y="5634307"/>
            <a:ext cx="96487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Skills</a:t>
            </a:r>
            <a:r>
              <a:rPr lang="en-GB" sz="1100" dirty="0">
                <a:solidFill>
                  <a:srgbClr val="FF0000"/>
                </a:solidFill>
              </a:rPr>
              <a:t>:</a:t>
            </a:r>
            <a:r>
              <a:rPr lang="en-GB" sz="1100" b="1" u="sng" dirty="0">
                <a:solidFill>
                  <a:srgbClr val="FF0000"/>
                </a:solidFill>
              </a:rPr>
              <a:t> </a:t>
            </a:r>
            <a:r>
              <a:rPr lang="en-GB" sz="1100" dirty="0">
                <a:solidFill>
                  <a:srgbClr val="FF0000"/>
                </a:solidFill>
              </a:rPr>
              <a:t>Cartographic, numerical, statistical, GIS</a:t>
            </a: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8404D832-54E4-436C-A7E4-D37602556782}"/>
              </a:ext>
            </a:extLst>
          </p:cNvPr>
          <p:cNvSpPr txBox="1"/>
          <p:nvPr/>
        </p:nvSpPr>
        <p:spPr>
          <a:xfrm>
            <a:off x="4383521" y="3713465"/>
            <a:ext cx="39784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solidFill>
                  <a:srgbClr val="FF0000"/>
                </a:solidFill>
              </a:rPr>
              <a:t>Skills:</a:t>
            </a:r>
            <a:r>
              <a:rPr lang="en-GB" sz="1100" dirty="0">
                <a:solidFill>
                  <a:srgbClr val="FF0000"/>
                </a:solidFill>
              </a:rPr>
              <a:t> Cartographic, numerical, statistical, GIS</a:t>
            </a: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5CE5BFD4-4AFC-450D-B8FA-8AA9389B95CD}"/>
              </a:ext>
            </a:extLst>
          </p:cNvPr>
          <p:cNvSpPr txBox="1"/>
          <p:nvPr/>
        </p:nvSpPr>
        <p:spPr>
          <a:xfrm>
            <a:off x="4022988" y="14702424"/>
            <a:ext cx="11615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rgbClr val="7030A0"/>
                </a:solidFill>
              </a:rPr>
              <a:t>Make / explain links</a:t>
            </a: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199FDBDF-F80A-4E47-A71A-86E4A4E72246}"/>
              </a:ext>
            </a:extLst>
          </p:cNvPr>
          <p:cNvSpPr txBox="1"/>
          <p:nvPr/>
        </p:nvSpPr>
        <p:spPr>
          <a:xfrm>
            <a:off x="6485361" y="14762284"/>
            <a:ext cx="1161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rgbClr val="7030A0"/>
                </a:solidFill>
              </a:rPr>
              <a:t>Nullify counter-arguments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E36EBD30-2AF7-41B1-876E-5816EB8A4B79}"/>
              </a:ext>
            </a:extLst>
          </p:cNvPr>
          <p:cNvSpPr txBox="1"/>
          <p:nvPr/>
        </p:nvSpPr>
        <p:spPr>
          <a:xfrm>
            <a:off x="8788300" y="13809018"/>
            <a:ext cx="9074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rgbClr val="7030A0"/>
                </a:solidFill>
              </a:rPr>
              <a:t>Evaluate from different perspectives</a:t>
            </a: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8494</TotalTime>
  <Words>944</Words>
  <Application>Microsoft Office PowerPoint</Application>
  <PresentationFormat>Custom</PresentationFormat>
  <Paragraphs>169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Gerry</cp:lastModifiedBy>
  <cp:revision>398</cp:revision>
  <cp:lastPrinted>2019-10-28T14:05:20Z</cp:lastPrinted>
  <dcterms:created xsi:type="dcterms:W3CDTF">2018-02-08T08:28:53Z</dcterms:created>
  <dcterms:modified xsi:type="dcterms:W3CDTF">2020-03-01T20:29:03Z</dcterms:modified>
</cp:coreProperties>
</file>