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889750" cy="100187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E5E00"/>
    <a:srgbClr val="00FF00"/>
    <a:srgbClr val="FF00FF"/>
    <a:srgbClr val="F8B308"/>
    <a:srgbClr val="FF99FF"/>
    <a:srgbClr val="FFCCFF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10" d="100"/>
          <a:sy n="110" d="100"/>
        </p:scale>
        <p:origin x="696" y="-8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372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tm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553080">
            <a:off x="1277301" y="13083974"/>
            <a:ext cx="3250323" cy="345728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696807" y="15426688"/>
            <a:ext cx="5949769" cy="10028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                              Introducing myself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24134" y="10976906"/>
            <a:ext cx="3169937" cy="3250885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283713" y="13239095"/>
            <a:ext cx="5522817" cy="9507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552820" y="11013696"/>
            <a:ext cx="5360924" cy="9216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160260" y="8331136"/>
            <a:ext cx="3205917" cy="4017074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298653" y="6376115"/>
            <a:ext cx="3205918" cy="3123472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510535" y="8742521"/>
            <a:ext cx="5471054" cy="91899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440029" y="6336113"/>
            <a:ext cx="5549856" cy="935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07871" y="3808185"/>
            <a:ext cx="3345855" cy="357166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5975465" y="1670143"/>
            <a:ext cx="3110459" cy="3274914"/>
          </a:xfrm>
          <a:prstGeom prst="blockArc">
            <a:avLst>
              <a:gd name="adj1" fmla="val 11091293"/>
              <a:gd name="adj2" fmla="val 1309731"/>
              <a:gd name="adj3" fmla="val 2651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370081" y="3924681"/>
            <a:ext cx="5571838" cy="9381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2499181" y="6150571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2710379" y="629974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750436" y="8356405"/>
            <a:ext cx="1214980" cy="130486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961422" y="8540740"/>
            <a:ext cx="7803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130822" y="13004440"/>
            <a:ext cx="1214980" cy="130486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312905" y="131910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355840" y="1755875"/>
            <a:ext cx="6023138" cy="85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546490" y="3687389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37171" y="389197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71486" y="1787600"/>
            <a:ext cx="1231914" cy="80693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7338973" y="1323952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927619" y="856013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2686134" y="632799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51398" y="390670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37755" y="15318542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41836" y="155178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8464596" y="15387090"/>
            <a:ext cx="84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  </a:t>
            </a:r>
          </a:p>
          <a:p>
            <a:pPr algn="ctr"/>
            <a:r>
              <a:rPr lang="en-US" sz="4800" b="1" dirty="0"/>
              <a:t>7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2FB2BE7-6F69-4C59-9048-24DAEF90EF97}"/>
              </a:ext>
            </a:extLst>
          </p:cNvPr>
          <p:cNvCxnSpPr>
            <a:cxnSpLocks/>
          </p:cNvCxnSpPr>
          <p:nvPr/>
        </p:nvCxnSpPr>
        <p:spPr>
          <a:xfrm>
            <a:off x="4997069" y="15522198"/>
            <a:ext cx="0" cy="5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0AF55C32-4F4F-430B-A782-5DC4E7D18DA8}"/>
              </a:ext>
            </a:extLst>
          </p:cNvPr>
          <p:cNvCxnSpPr>
            <a:cxnSpLocks/>
          </p:cNvCxnSpPr>
          <p:nvPr/>
        </p:nvCxnSpPr>
        <p:spPr>
          <a:xfrm>
            <a:off x="4481449" y="11211833"/>
            <a:ext cx="0" cy="615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706A0A2-4461-4908-8008-9A86A6E77EA2}"/>
              </a:ext>
            </a:extLst>
          </p:cNvPr>
          <p:cNvCxnSpPr>
            <a:cxnSpLocks/>
          </p:cNvCxnSpPr>
          <p:nvPr/>
        </p:nvCxnSpPr>
        <p:spPr>
          <a:xfrm flipH="1">
            <a:off x="4840404" y="8972799"/>
            <a:ext cx="14490" cy="62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3F0276F6-94E0-4DAD-BA12-6B739B52848B}"/>
              </a:ext>
            </a:extLst>
          </p:cNvPr>
          <p:cNvSpPr txBox="1"/>
          <p:nvPr/>
        </p:nvSpPr>
        <p:spPr>
          <a:xfrm>
            <a:off x="3284973" y="15730695"/>
            <a:ext cx="1982039" cy="4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My family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38877F1C-309F-4559-AE7D-41CA0AD43262}"/>
              </a:ext>
            </a:extLst>
          </p:cNvPr>
          <p:cNvSpPr txBox="1"/>
          <p:nvPr/>
        </p:nvSpPr>
        <p:spPr>
          <a:xfrm>
            <a:off x="1703933" y="15331382"/>
            <a:ext cx="989481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At school</a:t>
            </a:r>
            <a:r>
              <a:rPr lang="en-GB" dirty="0"/>
              <a:t> 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6C74B10A-04F6-47A6-95B3-01CA0E612753}"/>
              </a:ext>
            </a:extLst>
          </p:cNvPr>
          <p:cNvSpPr txBox="1"/>
          <p:nvPr/>
        </p:nvSpPr>
        <p:spPr>
          <a:xfrm>
            <a:off x="1197962" y="13873501"/>
            <a:ext cx="154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    Free Time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770CC5E4-E698-49C9-83D6-A6F7BDE42083}"/>
              </a:ext>
            </a:extLst>
          </p:cNvPr>
          <p:cNvSpPr txBox="1"/>
          <p:nvPr/>
        </p:nvSpPr>
        <p:spPr>
          <a:xfrm>
            <a:off x="3508845" y="12927928"/>
            <a:ext cx="1383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          Places in Town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67C65427-0953-4FE5-9E73-079736B7AAC7}"/>
              </a:ext>
            </a:extLst>
          </p:cNvPr>
          <p:cNvSpPr txBox="1"/>
          <p:nvPr/>
        </p:nvSpPr>
        <p:spPr>
          <a:xfrm>
            <a:off x="8534609" y="12433283"/>
            <a:ext cx="1601694" cy="615553"/>
          </a:xfrm>
          <a:custGeom>
            <a:avLst/>
            <a:gdLst>
              <a:gd name="connsiteX0" fmla="*/ 0 w 1568645"/>
              <a:gd name="connsiteY0" fmla="*/ 0 h 423962"/>
              <a:gd name="connsiteX1" fmla="*/ 1568645 w 1568645"/>
              <a:gd name="connsiteY1" fmla="*/ 0 h 423962"/>
              <a:gd name="connsiteX2" fmla="*/ 1568645 w 1568645"/>
              <a:gd name="connsiteY2" fmla="*/ 423962 h 423962"/>
              <a:gd name="connsiteX3" fmla="*/ 0 w 1568645"/>
              <a:gd name="connsiteY3" fmla="*/ 423962 h 423962"/>
              <a:gd name="connsiteX4" fmla="*/ 0 w 1568645"/>
              <a:gd name="connsiteY4" fmla="*/ 0 h 423962"/>
              <a:gd name="connsiteX0" fmla="*/ 0 w 1568645"/>
              <a:gd name="connsiteY0" fmla="*/ 268228 h 692190"/>
              <a:gd name="connsiteX1" fmla="*/ 1487281 w 1568645"/>
              <a:gd name="connsiteY1" fmla="*/ 0 h 692190"/>
              <a:gd name="connsiteX2" fmla="*/ 1568645 w 1568645"/>
              <a:gd name="connsiteY2" fmla="*/ 692190 h 692190"/>
              <a:gd name="connsiteX3" fmla="*/ 0 w 1568645"/>
              <a:gd name="connsiteY3" fmla="*/ 692190 h 692190"/>
              <a:gd name="connsiteX4" fmla="*/ 0 w 1568645"/>
              <a:gd name="connsiteY4" fmla="*/ 268228 h 692190"/>
              <a:gd name="connsiteX0" fmla="*/ 0 w 1568645"/>
              <a:gd name="connsiteY0" fmla="*/ 0 h 431473"/>
              <a:gd name="connsiteX1" fmla="*/ 1386699 w 1568645"/>
              <a:gd name="connsiteY1" fmla="*/ 431473 h 431473"/>
              <a:gd name="connsiteX2" fmla="*/ 1568645 w 1568645"/>
              <a:gd name="connsiteY2" fmla="*/ 423962 h 431473"/>
              <a:gd name="connsiteX3" fmla="*/ 0 w 1568645"/>
              <a:gd name="connsiteY3" fmla="*/ 423962 h 431473"/>
              <a:gd name="connsiteX4" fmla="*/ 0 w 1568645"/>
              <a:gd name="connsiteY4" fmla="*/ 0 h 431473"/>
              <a:gd name="connsiteX0" fmla="*/ 0 w 1601694"/>
              <a:gd name="connsiteY0" fmla="*/ 0 h 579338"/>
              <a:gd name="connsiteX1" fmla="*/ 1419748 w 1601694"/>
              <a:gd name="connsiteY1" fmla="*/ 579338 h 579338"/>
              <a:gd name="connsiteX2" fmla="*/ 1601694 w 1601694"/>
              <a:gd name="connsiteY2" fmla="*/ 571827 h 579338"/>
              <a:gd name="connsiteX3" fmla="*/ 33049 w 1601694"/>
              <a:gd name="connsiteY3" fmla="*/ 571827 h 579338"/>
              <a:gd name="connsiteX4" fmla="*/ 0 w 1601694"/>
              <a:gd name="connsiteY4" fmla="*/ 0 h 579338"/>
              <a:gd name="connsiteX0" fmla="*/ 0 w 1601694"/>
              <a:gd name="connsiteY0" fmla="*/ 0 h 571827"/>
              <a:gd name="connsiteX1" fmla="*/ 1477044 w 1601694"/>
              <a:gd name="connsiteY1" fmla="*/ 165019 h 571827"/>
              <a:gd name="connsiteX2" fmla="*/ 1601694 w 1601694"/>
              <a:gd name="connsiteY2" fmla="*/ 571827 h 571827"/>
              <a:gd name="connsiteX3" fmla="*/ 33049 w 1601694"/>
              <a:gd name="connsiteY3" fmla="*/ 571827 h 571827"/>
              <a:gd name="connsiteX4" fmla="*/ 0 w 1601694"/>
              <a:gd name="connsiteY4" fmla="*/ 0 h 571827"/>
              <a:gd name="connsiteX0" fmla="*/ 0 w 1601694"/>
              <a:gd name="connsiteY0" fmla="*/ 72675 h 644502"/>
              <a:gd name="connsiteX1" fmla="*/ 1450686 w 1601694"/>
              <a:gd name="connsiteY1" fmla="*/ 0 h 644502"/>
              <a:gd name="connsiteX2" fmla="*/ 1601694 w 1601694"/>
              <a:gd name="connsiteY2" fmla="*/ 644502 h 644502"/>
              <a:gd name="connsiteX3" fmla="*/ 33049 w 1601694"/>
              <a:gd name="connsiteY3" fmla="*/ 644502 h 644502"/>
              <a:gd name="connsiteX4" fmla="*/ 0 w 1601694"/>
              <a:gd name="connsiteY4" fmla="*/ 72675 h 644502"/>
              <a:gd name="connsiteX0" fmla="*/ 0 w 1601694"/>
              <a:gd name="connsiteY0" fmla="*/ 72675 h 644502"/>
              <a:gd name="connsiteX1" fmla="*/ 1450686 w 1601694"/>
              <a:gd name="connsiteY1" fmla="*/ 0 h 644502"/>
              <a:gd name="connsiteX2" fmla="*/ 1601694 w 1601694"/>
              <a:gd name="connsiteY2" fmla="*/ 644502 h 644502"/>
              <a:gd name="connsiteX3" fmla="*/ 33049 w 1601694"/>
              <a:gd name="connsiteY3" fmla="*/ 644502 h 644502"/>
              <a:gd name="connsiteX4" fmla="*/ 0 w 1601694"/>
              <a:gd name="connsiteY4" fmla="*/ 72675 h 644502"/>
              <a:gd name="connsiteX0" fmla="*/ 0 w 1601694"/>
              <a:gd name="connsiteY0" fmla="*/ 72675 h 644502"/>
              <a:gd name="connsiteX1" fmla="*/ 1450686 w 1601694"/>
              <a:gd name="connsiteY1" fmla="*/ 0 h 644502"/>
              <a:gd name="connsiteX2" fmla="*/ 1601694 w 1601694"/>
              <a:gd name="connsiteY2" fmla="*/ 644502 h 644502"/>
              <a:gd name="connsiteX3" fmla="*/ 33049 w 1601694"/>
              <a:gd name="connsiteY3" fmla="*/ 644502 h 644502"/>
              <a:gd name="connsiteX4" fmla="*/ 0 w 1601694"/>
              <a:gd name="connsiteY4" fmla="*/ 72675 h 64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694" h="644502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Leisure</a:t>
            </a:r>
          </a:p>
          <a:p>
            <a:r>
              <a:rPr lang="en-GB" sz="14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EAF90B06-8935-4DAD-B284-BE41773AC65A}"/>
              </a:ext>
            </a:extLst>
          </p:cNvPr>
          <p:cNvSpPr txBox="1"/>
          <p:nvPr/>
        </p:nvSpPr>
        <p:spPr>
          <a:xfrm>
            <a:off x="6600865" y="11277094"/>
            <a:ext cx="72212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FB57C482-45F1-4694-A3DA-101280C85690}"/>
              </a:ext>
            </a:extLst>
          </p:cNvPr>
          <p:cNvSpPr txBox="1"/>
          <p:nvPr/>
        </p:nvSpPr>
        <p:spPr>
          <a:xfrm>
            <a:off x="3446447" y="11118170"/>
            <a:ext cx="186721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C4D41047-3F57-4D36-8D66-0797ACA38CF1}"/>
              </a:ext>
            </a:extLst>
          </p:cNvPr>
          <p:cNvSpPr txBox="1"/>
          <p:nvPr/>
        </p:nvSpPr>
        <p:spPr>
          <a:xfrm>
            <a:off x="782586" y="9922191"/>
            <a:ext cx="112872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Healthy Living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0746D7E2-AC2E-4653-A12E-57C00B2FC601}"/>
              </a:ext>
            </a:extLst>
          </p:cNvPr>
          <p:cNvSpPr txBox="1"/>
          <p:nvPr/>
        </p:nvSpPr>
        <p:spPr>
          <a:xfrm>
            <a:off x="2412926" y="8780409"/>
            <a:ext cx="1582036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Future Plans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03F80F07-1CDA-4559-A758-6E26CAA7F659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F395B8D6-CD7D-4FDD-956F-C8D035D5A1A6}"/>
              </a:ext>
            </a:extLst>
          </p:cNvPr>
          <p:cNvSpPr txBox="1"/>
          <p:nvPr/>
        </p:nvSpPr>
        <p:spPr>
          <a:xfrm>
            <a:off x="1956906" y="313474"/>
            <a:ext cx="5974516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French Learning Journey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258E9392-AF3B-4C17-81F2-F213B68AE9F2}"/>
              </a:ext>
            </a:extLst>
          </p:cNvPr>
          <p:cNvSpPr/>
          <p:nvPr/>
        </p:nvSpPr>
        <p:spPr>
          <a:xfrm>
            <a:off x="5529760" y="16542070"/>
            <a:ext cx="36282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Techniques to facilitate vocabulary acquisition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Negative structure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Grammar concepts: gender/plural agreement (articles, nouns, adjectives) </a:t>
            </a:r>
            <a:r>
              <a:rPr lang="en-GB" sz="1100" b="1" dirty="0"/>
              <a:t>and </a:t>
            </a:r>
            <a:r>
              <a:rPr lang="en-GB" sz="1100" b="1" dirty="0">
                <a:solidFill>
                  <a:srgbClr val="7030A0"/>
                </a:solidFill>
              </a:rPr>
              <a:t>conjugation of high frequency verbs/auxiliaries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Asking and </a:t>
            </a:r>
            <a:r>
              <a:rPr lang="en-GB" sz="1100" b="1" dirty="0">
                <a:solidFill>
                  <a:srgbClr val="00B050"/>
                </a:solidFill>
              </a:rPr>
              <a:t>answering simple questions</a:t>
            </a:r>
            <a:endParaRPr lang="en-GB" sz="1100" b="1" dirty="0"/>
          </a:p>
        </p:txBody>
      </p: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C01303CA-E869-4995-B284-FBDC498685A3}"/>
              </a:ext>
            </a:extLst>
          </p:cNvPr>
          <p:cNvCxnSpPr>
            <a:cxnSpLocks/>
          </p:cNvCxnSpPr>
          <p:nvPr/>
        </p:nvCxnSpPr>
        <p:spPr>
          <a:xfrm flipV="1">
            <a:off x="7027440" y="16101575"/>
            <a:ext cx="0" cy="52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C4D3E15E-07DE-47E5-88E2-5BC82E63BD05}"/>
              </a:ext>
            </a:extLst>
          </p:cNvPr>
          <p:cNvCxnSpPr>
            <a:cxnSpLocks/>
          </p:cNvCxnSpPr>
          <p:nvPr/>
        </p:nvCxnSpPr>
        <p:spPr>
          <a:xfrm flipH="1" flipV="1">
            <a:off x="3310570" y="16192607"/>
            <a:ext cx="6701" cy="2943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>
            <a:extLst>
              <a:ext uri="{FF2B5EF4-FFF2-40B4-BE49-F238E27FC236}">
                <a16:creationId xmlns:a16="http://schemas.microsoft.com/office/drawing/2014/main" id="{7EC25523-B1FE-480A-9B21-84506628D768}"/>
              </a:ext>
            </a:extLst>
          </p:cNvPr>
          <p:cNvCxnSpPr>
            <a:cxnSpLocks/>
          </p:cNvCxnSpPr>
          <p:nvPr/>
        </p:nvCxnSpPr>
        <p:spPr>
          <a:xfrm>
            <a:off x="7635471" y="10866589"/>
            <a:ext cx="5893" cy="279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TextBox 1067">
            <a:extLst>
              <a:ext uri="{FF2B5EF4-FFF2-40B4-BE49-F238E27FC236}">
                <a16:creationId xmlns:a16="http://schemas.microsoft.com/office/drawing/2014/main" id="{E29CED2F-40AC-4CF4-8614-22B3E7D08692}"/>
              </a:ext>
            </a:extLst>
          </p:cNvPr>
          <p:cNvSpPr txBox="1"/>
          <p:nvPr/>
        </p:nvSpPr>
        <p:spPr>
          <a:xfrm>
            <a:off x="4210146" y="16670496"/>
            <a:ext cx="1624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Using transferrable skills</a:t>
            </a:r>
          </a:p>
          <a:p>
            <a:r>
              <a:rPr lang="en-GB" sz="1100" b="1" dirty="0">
                <a:solidFill>
                  <a:srgbClr val="FF0000"/>
                </a:solidFill>
              </a:rPr>
              <a:t>Understand basic syntax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BAC2FF17-391A-4304-8C50-A8724E383EB7}"/>
              </a:ext>
            </a:extLst>
          </p:cNvPr>
          <p:cNvSpPr/>
          <p:nvPr/>
        </p:nvSpPr>
        <p:spPr>
          <a:xfrm>
            <a:off x="5558919" y="12352945"/>
            <a:ext cx="1294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Confidence in Writing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077" name="Straight Arrow Connector 1076">
            <a:extLst>
              <a:ext uri="{FF2B5EF4-FFF2-40B4-BE49-F238E27FC236}">
                <a16:creationId xmlns:a16="http://schemas.microsoft.com/office/drawing/2014/main" id="{99A6C5F9-A462-4D72-B97E-67F9C748112B}"/>
              </a:ext>
            </a:extLst>
          </p:cNvPr>
          <p:cNvCxnSpPr>
            <a:cxnSpLocks/>
          </p:cNvCxnSpPr>
          <p:nvPr/>
        </p:nvCxnSpPr>
        <p:spPr>
          <a:xfrm flipV="1">
            <a:off x="4967619" y="16373839"/>
            <a:ext cx="179225" cy="27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Arrow Connector 1087">
            <a:extLst>
              <a:ext uri="{FF2B5EF4-FFF2-40B4-BE49-F238E27FC236}">
                <a16:creationId xmlns:a16="http://schemas.microsoft.com/office/drawing/2014/main" id="{115FA980-1A7C-4A56-8474-AA7AB8988144}"/>
              </a:ext>
            </a:extLst>
          </p:cNvPr>
          <p:cNvCxnSpPr>
            <a:cxnSpLocks/>
          </p:cNvCxnSpPr>
          <p:nvPr/>
        </p:nvCxnSpPr>
        <p:spPr>
          <a:xfrm flipH="1">
            <a:off x="2257644" y="15311708"/>
            <a:ext cx="321667" cy="2299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8" name="TextBox 1117">
            <a:extLst>
              <a:ext uri="{FF2B5EF4-FFF2-40B4-BE49-F238E27FC236}">
                <a16:creationId xmlns:a16="http://schemas.microsoft.com/office/drawing/2014/main" id="{AC11D6DD-EFA3-46FB-8D9A-268377880960}"/>
              </a:ext>
            </a:extLst>
          </p:cNvPr>
          <p:cNvSpPr txBox="1"/>
          <p:nvPr/>
        </p:nvSpPr>
        <p:spPr>
          <a:xfrm>
            <a:off x="35483" y="15143362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Building Resilience</a:t>
            </a:r>
          </a:p>
        </p:txBody>
      </p:sp>
      <p:cxnSp>
        <p:nvCxnSpPr>
          <p:cNvPr id="1122" name="Straight Arrow Connector 1121">
            <a:extLst>
              <a:ext uri="{FF2B5EF4-FFF2-40B4-BE49-F238E27FC236}">
                <a16:creationId xmlns:a16="http://schemas.microsoft.com/office/drawing/2014/main" id="{1BAD5593-4EC8-4806-B803-25CD62105A77}"/>
              </a:ext>
            </a:extLst>
          </p:cNvPr>
          <p:cNvCxnSpPr>
            <a:cxnSpLocks/>
          </p:cNvCxnSpPr>
          <p:nvPr/>
        </p:nvCxnSpPr>
        <p:spPr>
          <a:xfrm flipV="1">
            <a:off x="2615928" y="16208908"/>
            <a:ext cx="368732" cy="25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" name="TextBox 1130">
            <a:extLst>
              <a:ext uri="{FF2B5EF4-FFF2-40B4-BE49-F238E27FC236}">
                <a16:creationId xmlns:a16="http://schemas.microsoft.com/office/drawing/2014/main" id="{C8D2156F-048A-48C1-8854-1766ACEE980F}"/>
              </a:ext>
            </a:extLst>
          </p:cNvPr>
          <p:cNvSpPr txBox="1"/>
          <p:nvPr/>
        </p:nvSpPr>
        <p:spPr>
          <a:xfrm>
            <a:off x="59800" y="13681141"/>
            <a:ext cx="11973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Independent Manipulation of structures </a:t>
            </a:r>
          </a:p>
          <a:p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DB4569CC-7D59-4E68-8F77-091AD0BA9BD3}"/>
              </a:ext>
            </a:extLst>
          </p:cNvPr>
          <p:cNvCxnSpPr>
            <a:cxnSpLocks/>
          </p:cNvCxnSpPr>
          <p:nvPr/>
        </p:nvCxnSpPr>
        <p:spPr>
          <a:xfrm>
            <a:off x="1164187" y="15128082"/>
            <a:ext cx="401344" cy="292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Straight Arrow Connector 1183">
            <a:extLst>
              <a:ext uri="{FF2B5EF4-FFF2-40B4-BE49-F238E27FC236}">
                <a16:creationId xmlns:a16="http://schemas.microsoft.com/office/drawing/2014/main" id="{D438DC0B-2AEA-4F54-B6BF-1677A3CD9072}"/>
              </a:ext>
            </a:extLst>
          </p:cNvPr>
          <p:cNvCxnSpPr>
            <a:cxnSpLocks/>
          </p:cNvCxnSpPr>
          <p:nvPr/>
        </p:nvCxnSpPr>
        <p:spPr>
          <a:xfrm flipV="1">
            <a:off x="5980691" y="13995021"/>
            <a:ext cx="0" cy="29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Arrow Connector 711">
            <a:extLst>
              <a:ext uri="{FF2B5EF4-FFF2-40B4-BE49-F238E27FC236}">
                <a16:creationId xmlns:a16="http://schemas.microsoft.com/office/drawing/2014/main" id="{0B14708B-4A9B-4E27-AE63-E827BB75771E}"/>
              </a:ext>
            </a:extLst>
          </p:cNvPr>
          <p:cNvCxnSpPr>
            <a:cxnSpLocks/>
          </p:cNvCxnSpPr>
          <p:nvPr/>
        </p:nvCxnSpPr>
        <p:spPr>
          <a:xfrm>
            <a:off x="6099433" y="12626549"/>
            <a:ext cx="0" cy="541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0" name="TextBox 1199">
            <a:extLst>
              <a:ext uri="{FF2B5EF4-FFF2-40B4-BE49-F238E27FC236}">
                <a16:creationId xmlns:a16="http://schemas.microsoft.com/office/drawing/2014/main" id="{DD5EA62D-0C8B-4B58-9639-7F8749C45B49}"/>
              </a:ext>
            </a:extLst>
          </p:cNvPr>
          <p:cNvSpPr txBox="1"/>
          <p:nvPr/>
        </p:nvSpPr>
        <p:spPr>
          <a:xfrm>
            <a:off x="7638418" y="16399877"/>
            <a:ext cx="1602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Engagement</a:t>
            </a:r>
          </a:p>
        </p:txBody>
      </p:sp>
      <p:cxnSp>
        <p:nvCxnSpPr>
          <p:cNvPr id="1205" name="Straight Arrow Connector 1204">
            <a:extLst>
              <a:ext uri="{FF2B5EF4-FFF2-40B4-BE49-F238E27FC236}">
                <a16:creationId xmlns:a16="http://schemas.microsoft.com/office/drawing/2014/main" id="{2940C23A-AB7F-4424-9224-1C5747551521}"/>
              </a:ext>
            </a:extLst>
          </p:cNvPr>
          <p:cNvCxnSpPr>
            <a:cxnSpLocks/>
          </p:cNvCxnSpPr>
          <p:nvPr/>
        </p:nvCxnSpPr>
        <p:spPr>
          <a:xfrm>
            <a:off x="8187404" y="12817380"/>
            <a:ext cx="174530" cy="14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7" name="TextBox 1206">
            <a:extLst>
              <a:ext uri="{FF2B5EF4-FFF2-40B4-BE49-F238E27FC236}">
                <a16:creationId xmlns:a16="http://schemas.microsoft.com/office/drawing/2014/main" id="{22C88760-591D-470B-8C71-EB723905E584}"/>
              </a:ext>
            </a:extLst>
          </p:cNvPr>
          <p:cNvSpPr txBox="1"/>
          <p:nvPr/>
        </p:nvSpPr>
        <p:spPr>
          <a:xfrm>
            <a:off x="8917827" y="13757987"/>
            <a:ext cx="835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</a:rPr>
              <a:t>Retention of knowledge</a:t>
            </a:r>
          </a:p>
        </p:txBody>
      </p:sp>
      <p:cxnSp>
        <p:nvCxnSpPr>
          <p:cNvPr id="1210" name="Straight Arrow Connector 1209">
            <a:extLst>
              <a:ext uri="{FF2B5EF4-FFF2-40B4-BE49-F238E27FC236}">
                <a16:creationId xmlns:a16="http://schemas.microsoft.com/office/drawing/2014/main" id="{8F3E0B54-B456-41B3-8233-D2AEFA7B2AA4}"/>
              </a:ext>
            </a:extLst>
          </p:cNvPr>
          <p:cNvCxnSpPr>
            <a:cxnSpLocks/>
          </p:cNvCxnSpPr>
          <p:nvPr/>
        </p:nvCxnSpPr>
        <p:spPr>
          <a:xfrm flipH="1" flipV="1">
            <a:off x="8785117" y="14028554"/>
            <a:ext cx="187252" cy="241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Arrow Connector 714">
            <a:extLst>
              <a:ext uri="{FF2B5EF4-FFF2-40B4-BE49-F238E27FC236}">
                <a16:creationId xmlns:a16="http://schemas.microsoft.com/office/drawing/2014/main" id="{59D632A3-58AE-4E8D-A70C-716C49B969D6}"/>
              </a:ext>
            </a:extLst>
          </p:cNvPr>
          <p:cNvCxnSpPr>
            <a:cxnSpLocks/>
          </p:cNvCxnSpPr>
          <p:nvPr/>
        </p:nvCxnSpPr>
        <p:spPr>
          <a:xfrm>
            <a:off x="987442" y="13858468"/>
            <a:ext cx="61063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Straight Arrow Connector 720">
            <a:extLst>
              <a:ext uri="{FF2B5EF4-FFF2-40B4-BE49-F238E27FC236}">
                <a16:creationId xmlns:a16="http://schemas.microsoft.com/office/drawing/2014/main" id="{662FFF91-9E9D-4D01-BF3C-8519F7B98D75}"/>
              </a:ext>
            </a:extLst>
          </p:cNvPr>
          <p:cNvCxnSpPr>
            <a:cxnSpLocks/>
          </p:cNvCxnSpPr>
          <p:nvPr/>
        </p:nvCxnSpPr>
        <p:spPr>
          <a:xfrm>
            <a:off x="3798252" y="10901844"/>
            <a:ext cx="0" cy="26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" name="TextBox 729">
            <a:extLst>
              <a:ext uri="{FF2B5EF4-FFF2-40B4-BE49-F238E27FC236}">
                <a16:creationId xmlns:a16="http://schemas.microsoft.com/office/drawing/2014/main" id="{04FD6387-BF97-43B5-86DB-2172F64124CD}"/>
              </a:ext>
            </a:extLst>
          </p:cNvPr>
          <p:cNvSpPr txBox="1"/>
          <p:nvPr/>
        </p:nvSpPr>
        <p:spPr>
          <a:xfrm>
            <a:off x="5336073" y="10626863"/>
            <a:ext cx="2518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Sustained Interest in Language learning </a:t>
            </a:r>
          </a:p>
          <a:p>
            <a:r>
              <a:rPr lang="en-GB" sz="1100" b="1" dirty="0">
                <a:solidFill>
                  <a:srgbClr val="FF0000"/>
                </a:solidFill>
              </a:rPr>
              <a:t>Foreign cultures</a:t>
            </a:r>
          </a:p>
        </p:txBody>
      </p:sp>
      <p:sp>
        <p:nvSpPr>
          <p:cNvPr id="1221" name="TextBox 1220">
            <a:extLst>
              <a:ext uri="{FF2B5EF4-FFF2-40B4-BE49-F238E27FC236}">
                <a16:creationId xmlns:a16="http://schemas.microsoft.com/office/drawing/2014/main" id="{4EA92C0B-003B-41BB-B5D5-9A6145E8D1B4}"/>
              </a:ext>
            </a:extLst>
          </p:cNvPr>
          <p:cNvSpPr txBox="1"/>
          <p:nvPr/>
        </p:nvSpPr>
        <p:spPr>
          <a:xfrm>
            <a:off x="122068" y="10705576"/>
            <a:ext cx="856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C000"/>
                </a:solidFill>
              </a:rPr>
              <a:t>Visit to the </a:t>
            </a:r>
            <a:r>
              <a:rPr lang="en-GB" sz="1100" b="1" dirty="0" err="1">
                <a:solidFill>
                  <a:srgbClr val="FFC000"/>
                </a:solidFill>
              </a:rPr>
              <a:t>Institut</a:t>
            </a:r>
            <a:r>
              <a:rPr lang="en-GB" sz="1100" b="1" dirty="0">
                <a:solidFill>
                  <a:srgbClr val="FFC000"/>
                </a:solidFill>
              </a:rPr>
              <a:t> </a:t>
            </a:r>
            <a:r>
              <a:rPr lang="en-GB" sz="1100" b="1" dirty="0" err="1">
                <a:solidFill>
                  <a:srgbClr val="FFC000"/>
                </a:solidFill>
              </a:rPr>
              <a:t>Français</a:t>
            </a:r>
            <a:endParaRPr lang="en-GB" sz="1100" b="1" dirty="0">
              <a:solidFill>
                <a:srgbClr val="FFC000"/>
              </a:solidFill>
            </a:endParaRPr>
          </a:p>
        </p:txBody>
      </p:sp>
      <p:cxnSp>
        <p:nvCxnSpPr>
          <p:cNvPr id="1223" name="Straight Arrow Connector 1222">
            <a:extLst>
              <a:ext uri="{FF2B5EF4-FFF2-40B4-BE49-F238E27FC236}">
                <a16:creationId xmlns:a16="http://schemas.microsoft.com/office/drawing/2014/main" id="{C58EF2F3-57FE-4F56-8AEF-D4A7810AFBCD}"/>
              </a:ext>
            </a:extLst>
          </p:cNvPr>
          <p:cNvCxnSpPr>
            <a:cxnSpLocks/>
            <a:stCxn id="1221" idx="0"/>
          </p:cNvCxnSpPr>
          <p:nvPr/>
        </p:nvCxnSpPr>
        <p:spPr>
          <a:xfrm flipV="1">
            <a:off x="550491" y="10665802"/>
            <a:ext cx="328989" cy="397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5" name="TextBox 1224">
            <a:extLst>
              <a:ext uri="{FF2B5EF4-FFF2-40B4-BE49-F238E27FC236}">
                <a16:creationId xmlns:a16="http://schemas.microsoft.com/office/drawing/2014/main" id="{76AAC3C7-187D-44DF-A630-2039569C77D0}"/>
              </a:ext>
            </a:extLst>
          </p:cNvPr>
          <p:cNvSpPr txBox="1"/>
          <p:nvPr/>
        </p:nvSpPr>
        <p:spPr>
          <a:xfrm>
            <a:off x="344816" y="11454331"/>
            <a:ext cx="126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Confident manipulation of various structures and tenses</a:t>
            </a:r>
          </a:p>
        </p:txBody>
      </p:sp>
      <p:cxnSp>
        <p:nvCxnSpPr>
          <p:cNvPr id="1227" name="Straight Arrow Connector 1226">
            <a:extLst>
              <a:ext uri="{FF2B5EF4-FFF2-40B4-BE49-F238E27FC236}">
                <a16:creationId xmlns:a16="http://schemas.microsoft.com/office/drawing/2014/main" id="{671E3AE1-898B-4EE7-B996-5AABBF3CF509}"/>
              </a:ext>
            </a:extLst>
          </p:cNvPr>
          <p:cNvCxnSpPr>
            <a:cxnSpLocks/>
          </p:cNvCxnSpPr>
          <p:nvPr/>
        </p:nvCxnSpPr>
        <p:spPr>
          <a:xfrm flipV="1">
            <a:off x="944605" y="10961501"/>
            <a:ext cx="56268" cy="50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6B87A70-1671-4CC9-A72E-5C43A181CD1D}"/>
              </a:ext>
            </a:extLst>
          </p:cNvPr>
          <p:cNvSpPr txBox="1"/>
          <p:nvPr/>
        </p:nvSpPr>
        <p:spPr>
          <a:xfrm>
            <a:off x="648996" y="8291293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Independence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F5AA4F-0C44-4C30-AE25-6395A22339A0}"/>
              </a:ext>
            </a:extLst>
          </p:cNvPr>
          <p:cNvCxnSpPr>
            <a:cxnSpLocks/>
          </p:cNvCxnSpPr>
          <p:nvPr/>
        </p:nvCxnSpPr>
        <p:spPr>
          <a:xfrm>
            <a:off x="1316291" y="8574828"/>
            <a:ext cx="233864" cy="340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8C5954-DE87-40A1-9012-5900E33E64F5}"/>
              </a:ext>
            </a:extLst>
          </p:cNvPr>
          <p:cNvCxnSpPr>
            <a:cxnSpLocks/>
          </p:cNvCxnSpPr>
          <p:nvPr/>
        </p:nvCxnSpPr>
        <p:spPr>
          <a:xfrm>
            <a:off x="6911895" y="8401216"/>
            <a:ext cx="0" cy="32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1DB24EA-522C-433D-B638-5034818AC7DC}"/>
              </a:ext>
            </a:extLst>
          </p:cNvPr>
          <p:cNvCxnSpPr>
            <a:cxnSpLocks/>
          </p:cNvCxnSpPr>
          <p:nvPr/>
        </p:nvCxnSpPr>
        <p:spPr>
          <a:xfrm>
            <a:off x="5400786" y="8309569"/>
            <a:ext cx="92572" cy="428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Rectangle 359">
            <a:extLst>
              <a:ext uri="{FF2B5EF4-FFF2-40B4-BE49-F238E27FC236}">
                <a16:creationId xmlns:a16="http://schemas.microsoft.com/office/drawing/2014/main" id="{6D7999CA-CDEC-4A0C-B941-BC22D50FC41E}"/>
              </a:ext>
            </a:extLst>
          </p:cNvPr>
          <p:cNvSpPr/>
          <p:nvPr/>
        </p:nvSpPr>
        <p:spPr>
          <a:xfrm>
            <a:off x="229037" y="450801"/>
            <a:ext cx="162219" cy="12958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24745E33-9C6C-40C3-813E-A130B2900E0B}"/>
              </a:ext>
            </a:extLst>
          </p:cNvPr>
          <p:cNvSpPr/>
          <p:nvPr/>
        </p:nvSpPr>
        <p:spPr>
          <a:xfrm>
            <a:off x="219248" y="190311"/>
            <a:ext cx="162219" cy="1295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669F0230-AE50-4B73-AAE1-5C758E4157D3}"/>
              </a:ext>
            </a:extLst>
          </p:cNvPr>
          <p:cNvSpPr/>
          <p:nvPr/>
        </p:nvSpPr>
        <p:spPr>
          <a:xfrm>
            <a:off x="229037" y="933366"/>
            <a:ext cx="162219" cy="1295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AACACC18-B5AB-49EB-8506-E49723F0254F}"/>
              </a:ext>
            </a:extLst>
          </p:cNvPr>
          <p:cNvSpPr/>
          <p:nvPr/>
        </p:nvSpPr>
        <p:spPr>
          <a:xfrm>
            <a:off x="239336" y="678782"/>
            <a:ext cx="162219" cy="129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46EE8B24-5129-494F-91FA-9EECFEDB73E9}"/>
              </a:ext>
            </a:extLst>
          </p:cNvPr>
          <p:cNvSpPr txBox="1"/>
          <p:nvPr/>
        </p:nvSpPr>
        <p:spPr>
          <a:xfrm>
            <a:off x="366325" y="57608"/>
            <a:ext cx="2603727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/>
              <a:t>Content and Skills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srgbClr val="7030A0"/>
                </a:solidFill>
              </a:rPr>
              <a:t>A,G&amp;T purple challenge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Broader skills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Extra Curricular</a:t>
            </a:r>
          </a:p>
          <a:p>
            <a:pPr>
              <a:lnSpc>
                <a:spcPct val="150000"/>
              </a:lnSpc>
            </a:pPr>
            <a:endParaRPr lang="en-GB" sz="1100" dirty="0">
              <a:solidFill>
                <a:srgbClr val="7030A0"/>
              </a:solidFill>
            </a:endParaRPr>
          </a:p>
        </p:txBody>
      </p:sp>
      <p:pic>
        <p:nvPicPr>
          <p:cNvPr id="408" name="Picture 40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D9E6BF-542E-4FBB-87BA-6E9C50161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" y="2190497"/>
            <a:ext cx="474924" cy="418566"/>
          </a:xfrm>
          <a:prstGeom prst="rect">
            <a:avLst/>
          </a:prstGeom>
        </p:spPr>
      </p:pic>
      <p:sp>
        <p:nvSpPr>
          <p:cNvPr id="236" name="Rectangle 235">
            <a:extLst>
              <a:ext uri="{FF2B5EF4-FFF2-40B4-BE49-F238E27FC236}">
                <a16:creationId xmlns:a16="http://schemas.microsoft.com/office/drawing/2014/main" id="{AACACC18-B5AB-49EB-8506-E49723F0254F}"/>
              </a:ext>
            </a:extLst>
          </p:cNvPr>
          <p:cNvSpPr/>
          <p:nvPr/>
        </p:nvSpPr>
        <p:spPr>
          <a:xfrm>
            <a:off x="4779022" y="8755358"/>
            <a:ext cx="162219" cy="129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8D450-1718-437F-AB20-8BCF8DDA3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456" y="238948"/>
            <a:ext cx="724241" cy="724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82630-770E-4D79-AEB5-C8DFF3D28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19" y="15605912"/>
            <a:ext cx="787542" cy="689127"/>
          </a:xfrm>
          <a:prstGeom prst="rect">
            <a:avLst/>
          </a:prstGeom>
        </p:spPr>
      </p:pic>
      <p:sp>
        <p:nvSpPr>
          <p:cNvPr id="237" name="TextBox 236">
            <a:extLst>
              <a:ext uri="{FF2B5EF4-FFF2-40B4-BE49-F238E27FC236}">
                <a16:creationId xmlns:a16="http://schemas.microsoft.com/office/drawing/2014/main" id="{3A24E21A-E64F-44EE-B009-6B0774924F3E}"/>
              </a:ext>
            </a:extLst>
          </p:cNvPr>
          <p:cNvSpPr txBox="1"/>
          <p:nvPr/>
        </p:nvSpPr>
        <p:spPr>
          <a:xfrm>
            <a:off x="5679869" y="13261811"/>
            <a:ext cx="138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          Holiday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06DE4B30-B52C-483E-8819-3BDE2B6ACD1B}"/>
              </a:ext>
            </a:extLst>
          </p:cNvPr>
          <p:cNvSpPr txBox="1"/>
          <p:nvPr/>
        </p:nvSpPr>
        <p:spPr>
          <a:xfrm>
            <a:off x="5079818" y="8778101"/>
            <a:ext cx="1757148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Future Travels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7E974AA-64B1-4EB7-AE9C-46693D1BB566}"/>
              </a:ext>
            </a:extLst>
          </p:cNvPr>
          <p:cNvSpPr txBox="1"/>
          <p:nvPr/>
        </p:nvSpPr>
        <p:spPr>
          <a:xfrm>
            <a:off x="5241863" y="8095924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Creativity</a:t>
            </a:r>
          </a:p>
        </p:txBody>
      </p: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34D99916-1749-4983-94EB-DF3898093BA7}"/>
              </a:ext>
            </a:extLst>
          </p:cNvPr>
          <p:cNvCxnSpPr>
            <a:cxnSpLocks/>
          </p:cNvCxnSpPr>
          <p:nvPr/>
        </p:nvCxnSpPr>
        <p:spPr>
          <a:xfrm flipH="1" flipV="1">
            <a:off x="7375039" y="16113324"/>
            <a:ext cx="395038" cy="316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E38AE03-D606-4192-9E95-9B7060CAFC5B}"/>
              </a:ext>
            </a:extLst>
          </p:cNvPr>
          <p:cNvSpPr/>
          <p:nvPr/>
        </p:nvSpPr>
        <p:spPr>
          <a:xfrm>
            <a:off x="2193622" y="14550371"/>
            <a:ext cx="2678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</a:rPr>
              <a:t>Systematic use of key phrases to extend answers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Greater range of adjectives and intensifiers to justify opinions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Writing longer texts</a:t>
            </a:r>
          </a:p>
          <a:p>
            <a:pPr algn="ctr"/>
            <a:r>
              <a:rPr lang="en-GB" sz="1100" b="1" dirty="0"/>
              <a:t> 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5AAC5D4-CB64-42F9-BC4C-E98918B04D04}"/>
              </a:ext>
            </a:extLst>
          </p:cNvPr>
          <p:cNvSpPr/>
          <p:nvPr/>
        </p:nvSpPr>
        <p:spPr>
          <a:xfrm>
            <a:off x="-154898" y="12428449"/>
            <a:ext cx="234279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Greater variety of verbs in the present tense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Expressing opinions with a wider variety of phrases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The present tense of 3 regular groups and some irregular verbs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The near future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3BF1AE3-F554-4D71-BA08-B69AEF4ACE27}"/>
              </a:ext>
            </a:extLst>
          </p:cNvPr>
          <p:cNvSpPr/>
          <p:nvPr/>
        </p:nvSpPr>
        <p:spPr>
          <a:xfrm>
            <a:off x="2841939" y="12281461"/>
            <a:ext cx="24226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Giving directions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Using a wider range of connectives and intensifiers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Retrieving more information from texts (audio and written)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7712C11-6E12-4106-9CBD-A641AECF4AB3}"/>
              </a:ext>
            </a:extLst>
          </p:cNvPr>
          <p:cNvSpPr/>
          <p:nvPr/>
        </p:nvSpPr>
        <p:spPr>
          <a:xfrm>
            <a:off x="1236672" y="16534143"/>
            <a:ext cx="31836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</a:rPr>
              <a:t>Full conjugation of auxiliary verbs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Adjectives to describe oneself and others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Expressing likes/dislikes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Giving reasons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Longer and more detailed conversations from memory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931AC82-911F-482D-AB2C-4C50BC9FB99B}"/>
              </a:ext>
            </a:extLst>
          </p:cNvPr>
          <p:cNvSpPr/>
          <p:nvPr/>
        </p:nvSpPr>
        <p:spPr>
          <a:xfrm>
            <a:off x="5129094" y="14187437"/>
            <a:ext cx="28970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Translating short paragraphs 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(French- English and </a:t>
            </a:r>
            <a:r>
              <a:rPr lang="en-GB" sz="1100" b="1" dirty="0">
                <a:solidFill>
                  <a:srgbClr val="7030A0"/>
                </a:solidFill>
              </a:rPr>
              <a:t>English-French)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Using the near future tense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Manipulating verbs in the present in all 6 forms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Using verbs in 2 tenses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A961F29-5370-4AA1-98BF-4A424EABD383}"/>
              </a:ext>
            </a:extLst>
          </p:cNvPr>
          <p:cNvSpPr/>
          <p:nvPr/>
        </p:nvSpPr>
        <p:spPr>
          <a:xfrm>
            <a:off x="7165926" y="9990198"/>
            <a:ext cx="2637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Cultural aspects: the capital, its landmarks and activities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3 time frames (verbs and phrases)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Creativity and independence in expression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Independent research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F67E763-6CE3-42A5-B6E7-56611E22555C}"/>
              </a:ext>
            </a:extLst>
          </p:cNvPr>
          <p:cNvSpPr/>
          <p:nvPr/>
        </p:nvSpPr>
        <p:spPr>
          <a:xfrm>
            <a:off x="2757838" y="9885901"/>
            <a:ext cx="28702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Using prepositions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Describe your home life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Chores and pocket money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Writing longer texts referring to 3 time frames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Reflexive verbs in the perfect tense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92CE7B1-649E-43E2-AD68-0B9C2D41DF65}"/>
              </a:ext>
            </a:extLst>
          </p:cNvPr>
          <p:cNvSpPr/>
          <p:nvPr/>
        </p:nvSpPr>
        <p:spPr>
          <a:xfrm>
            <a:off x="-170322" y="8432055"/>
            <a:ext cx="15521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Reading and Listening skills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Recognise meaning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Infer meaning and draw conclusions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Read short stories, comics</a:t>
            </a:r>
            <a:r>
              <a:rPr lang="en-GB" sz="1100" b="1" dirty="0">
                <a:solidFill>
                  <a:srgbClr val="00B050"/>
                </a:solidFill>
              </a:rPr>
              <a:t> </a:t>
            </a:r>
          </a:p>
          <a:p>
            <a:pPr algn="ctr"/>
            <a:endParaRPr lang="en-GB" sz="1100" b="1" dirty="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6EFC383-9EA7-4336-A60C-FA96AACDD38E}"/>
              </a:ext>
            </a:extLst>
          </p:cNvPr>
          <p:cNvSpPr/>
          <p:nvPr/>
        </p:nvSpPr>
        <p:spPr>
          <a:xfrm>
            <a:off x="2236035" y="7871654"/>
            <a:ext cx="3164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B050"/>
                </a:solidFill>
              </a:rPr>
              <a:t>The near future tense </a:t>
            </a:r>
            <a:r>
              <a:rPr lang="en-GB" sz="1100" b="1" dirty="0">
                <a:solidFill>
                  <a:srgbClr val="7030A0"/>
                </a:solidFill>
              </a:rPr>
              <a:t>and the simple future tense</a:t>
            </a:r>
          </a:p>
          <a:p>
            <a:pPr algn="ctr"/>
            <a:r>
              <a:rPr lang="en-GB" sz="1100" b="1" dirty="0">
                <a:solidFill>
                  <a:srgbClr val="7030A0"/>
                </a:solidFill>
              </a:rPr>
              <a:t>Expressing wishes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5897B88-3D35-4531-A0FA-C8F60BB2C956}"/>
              </a:ext>
            </a:extLst>
          </p:cNvPr>
          <p:cNvSpPr/>
          <p:nvPr/>
        </p:nvSpPr>
        <p:spPr>
          <a:xfrm>
            <a:off x="5881122" y="7795103"/>
            <a:ext cx="2755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</a:rPr>
              <a:t>Reviewing skills needed for positive transition to GCSE</a:t>
            </a:r>
          </a:p>
          <a:p>
            <a:pPr algn="ctr"/>
            <a:r>
              <a:rPr lang="en-GB" sz="1100" b="1" dirty="0">
                <a:solidFill>
                  <a:srgbClr val="00B050"/>
                </a:solidFill>
              </a:rPr>
              <a:t>Secure and mastered use of 3 tenses</a:t>
            </a:r>
            <a:endParaRPr lang="en-GB" sz="1100" b="1" dirty="0"/>
          </a:p>
          <a:p>
            <a:pPr algn="ctr"/>
            <a:r>
              <a:rPr lang="en-GB" sz="1100" b="1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7C6B8-A1A3-4747-A050-53E62B2D6330}"/>
              </a:ext>
            </a:extLst>
          </p:cNvPr>
          <p:cNvSpPr/>
          <p:nvPr/>
        </p:nvSpPr>
        <p:spPr>
          <a:xfrm>
            <a:off x="7053144" y="12304081"/>
            <a:ext cx="19277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B050"/>
                </a:solidFill>
              </a:rPr>
              <a:t>Reviewing and widening application: verbs in the present tense	</a:t>
            </a:r>
          </a:p>
          <a:p>
            <a:r>
              <a:rPr lang="en-GB" sz="1100" b="1" dirty="0">
                <a:solidFill>
                  <a:srgbClr val="7030A0"/>
                </a:solidFill>
              </a:rPr>
              <a:t>The perfect tense</a:t>
            </a:r>
          </a:p>
        </p:txBody>
      </p: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32A0A418-77AF-45B1-977E-B7438FB04610}"/>
              </a:ext>
            </a:extLst>
          </p:cNvPr>
          <p:cNvCxnSpPr>
            <a:cxnSpLocks/>
          </p:cNvCxnSpPr>
          <p:nvPr/>
        </p:nvCxnSpPr>
        <p:spPr>
          <a:xfrm flipH="1" flipV="1">
            <a:off x="4236369" y="16084911"/>
            <a:ext cx="414375" cy="64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E7F56EDF-DA9C-47DA-B1A0-3AB169FB904C}"/>
              </a:ext>
            </a:extLst>
          </p:cNvPr>
          <p:cNvSpPr txBox="1"/>
          <p:nvPr/>
        </p:nvSpPr>
        <p:spPr>
          <a:xfrm>
            <a:off x="5272236" y="12750820"/>
            <a:ext cx="856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C000"/>
                </a:solidFill>
              </a:rPr>
              <a:t>Visit to France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124C28D-0352-41DA-899B-6D13D024CE39}"/>
              </a:ext>
            </a:extLst>
          </p:cNvPr>
          <p:cNvSpPr txBox="1"/>
          <p:nvPr/>
        </p:nvSpPr>
        <p:spPr>
          <a:xfrm>
            <a:off x="6401982" y="9684457"/>
            <a:ext cx="1236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C000"/>
                </a:solidFill>
              </a:rPr>
              <a:t>Visit to France</a:t>
            </a:r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AEA38078-9977-4171-8159-81919613DD21}"/>
              </a:ext>
            </a:extLst>
          </p:cNvPr>
          <p:cNvCxnSpPr>
            <a:cxnSpLocks/>
          </p:cNvCxnSpPr>
          <p:nvPr/>
        </p:nvCxnSpPr>
        <p:spPr>
          <a:xfrm>
            <a:off x="5615104" y="13176235"/>
            <a:ext cx="506247" cy="13389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2D1862F8-29B2-45AC-A93B-AD438057DFE8}"/>
              </a:ext>
            </a:extLst>
          </p:cNvPr>
          <p:cNvCxnSpPr>
            <a:cxnSpLocks/>
          </p:cNvCxnSpPr>
          <p:nvPr/>
        </p:nvCxnSpPr>
        <p:spPr>
          <a:xfrm flipV="1">
            <a:off x="6534754" y="9261406"/>
            <a:ext cx="219856" cy="4117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FE09B7FA-C582-48F7-A3E1-DA0EB8FA8976}"/>
              </a:ext>
            </a:extLst>
          </p:cNvPr>
          <p:cNvCxnSpPr>
            <a:cxnSpLocks/>
          </p:cNvCxnSpPr>
          <p:nvPr/>
        </p:nvCxnSpPr>
        <p:spPr>
          <a:xfrm flipV="1">
            <a:off x="1101193" y="14555649"/>
            <a:ext cx="272524" cy="446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FA28CA20-0459-4F45-B9F8-9A4632FE7F9C}"/>
              </a:ext>
            </a:extLst>
          </p:cNvPr>
          <p:cNvCxnSpPr>
            <a:cxnSpLocks/>
          </p:cNvCxnSpPr>
          <p:nvPr/>
        </p:nvCxnSpPr>
        <p:spPr>
          <a:xfrm>
            <a:off x="1629349" y="13552859"/>
            <a:ext cx="191689" cy="834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4F3C9DA9-032D-4F35-AACD-EE23BD4632AF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3280346" y="13173268"/>
            <a:ext cx="228499" cy="2624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083DCB46-DBA9-405B-8A2E-280A515625C5}"/>
              </a:ext>
            </a:extLst>
          </p:cNvPr>
          <p:cNvCxnSpPr>
            <a:cxnSpLocks/>
          </p:cNvCxnSpPr>
          <p:nvPr/>
        </p:nvCxnSpPr>
        <p:spPr>
          <a:xfrm>
            <a:off x="6661122" y="10866589"/>
            <a:ext cx="0" cy="541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0C6BBD5F-74CA-43D1-97F1-033A77B504D0}"/>
              </a:ext>
            </a:extLst>
          </p:cNvPr>
          <p:cNvCxnSpPr>
            <a:cxnSpLocks/>
          </p:cNvCxnSpPr>
          <p:nvPr/>
        </p:nvCxnSpPr>
        <p:spPr>
          <a:xfrm>
            <a:off x="1236672" y="8972799"/>
            <a:ext cx="121122" cy="32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94F9EE0-865D-4260-98A6-C5728AE4F30D}"/>
              </a:ext>
            </a:extLst>
          </p:cNvPr>
          <p:cNvCxnSpPr>
            <a:cxnSpLocks/>
          </p:cNvCxnSpPr>
          <p:nvPr/>
        </p:nvCxnSpPr>
        <p:spPr>
          <a:xfrm>
            <a:off x="3715805" y="8494089"/>
            <a:ext cx="0" cy="32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5B012ECB-74D6-42EA-9D9B-091683472C6A}"/>
              </a:ext>
            </a:extLst>
          </p:cNvPr>
          <p:cNvSpPr txBox="1"/>
          <p:nvPr/>
        </p:nvSpPr>
        <p:spPr>
          <a:xfrm>
            <a:off x="406174" y="16148583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</a:rPr>
              <a:t>Confidence in Speaking</a:t>
            </a: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C8192C5B-5B75-4C33-9075-98809ACBC9ED}"/>
              </a:ext>
            </a:extLst>
          </p:cNvPr>
          <p:cNvCxnSpPr>
            <a:cxnSpLocks/>
            <a:stCxn id="291" idx="3"/>
          </p:cNvCxnSpPr>
          <p:nvPr/>
        </p:nvCxnSpPr>
        <p:spPr>
          <a:xfrm flipV="1">
            <a:off x="1950186" y="16175245"/>
            <a:ext cx="599337" cy="104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ECAFB318-652C-4679-AEF5-5FFE67F51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418" y="15480070"/>
            <a:ext cx="712370" cy="82144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1E67290-6BC1-46B8-835E-3E7A22CC4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242" y="15489766"/>
            <a:ext cx="1034966" cy="6480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BC46876-3B4D-4D46-92A9-1501C47D5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950" y="14267623"/>
            <a:ext cx="876559" cy="58207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2296AF8-C871-4850-8A4B-8ABC03961E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4363" y="13311038"/>
            <a:ext cx="714538" cy="86677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C45B61-07A9-4DB3-88DF-7839BD53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467" y="13462104"/>
            <a:ext cx="1084402" cy="6788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5C08F86-AB8F-48BE-B4F8-61B706A04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418" y="12816249"/>
            <a:ext cx="929481" cy="7021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538F00-B260-4088-8991-0F2EDCC77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79" y="8884529"/>
            <a:ext cx="780375" cy="70719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8BF6211-3E2F-43AC-BFDA-B9DCDED8C6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6534" y="11826059"/>
            <a:ext cx="946071" cy="62728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4EE0912-EB85-43FD-9682-2BC6F56C2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1055" y="13060833"/>
            <a:ext cx="1070431" cy="6022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06DFAB8-8B94-4A37-9575-CA09CEC6A8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8087" y="11108768"/>
            <a:ext cx="1122954" cy="7472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42469DB-8F94-4761-8323-BF6DA24917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6609" y="11169199"/>
            <a:ext cx="1086302" cy="72288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83070DC-EAF4-4A13-9BD7-71F220A490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3713" y="11065020"/>
            <a:ext cx="887568" cy="77662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88EBB9A-DF17-4CEC-82D9-25AE3CBD7B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0959" y="9296780"/>
            <a:ext cx="1136718" cy="54900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0AF03FC-5901-422B-B477-3950BECC0D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39782" y="8767161"/>
            <a:ext cx="1047669" cy="7847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5E4D042-D467-4A1B-A43C-51BF2F47C6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6152" y="9168751"/>
            <a:ext cx="1264423" cy="7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8509</TotalTime>
  <Words>363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 Bold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 </cp:lastModifiedBy>
  <cp:revision>377</cp:revision>
  <cp:lastPrinted>2019-10-28T14:05:20Z</cp:lastPrinted>
  <dcterms:created xsi:type="dcterms:W3CDTF">2018-02-08T08:28:53Z</dcterms:created>
  <dcterms:modified xsi:type="dcterms:W3CDTF">2020-02-21T00:30:05Z</dcterms:modified>
</cp:coreProperties>
</file>