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"/>
  </p:notesMasterIdLst>
  <p:sldIdLst>
    <p:sldId id="256" r:id="rId2"/>
  </p:sldIdLst>
  <p:sldSz cx="9720263" cy="17640300"/>
  <p:notesSz cx="6797675" cy="9926638"/>
  <p:defaultTextStyle>
    <a:defPPr>
      <a:defRPr lang="en-US"/>
    </a:defPPr>
    <a:lvl1pPr marL="0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1pPr>
    <a:lvl2pPr marL="547237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2pPr>
    <a:lvl3pPr marL="1094475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3pPr>
    <a:lvl4pPr marL="1641713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4pPr>
    <a:lvl5pPr marL="2188951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5pPr>
    <a:lvl6pPr marL="2736188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6pPr>
    <a:lvl7pPr marL="3283426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7pPr>
    <a:lvl8pPr marL="3830663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8pPr>
    <a:lvl9pPr marL="4377902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5E00"/>
    <a:srgbClr val="00FF00"/>
    <a:srgbClr val="00CC00"/>
    <a:srgbClr val="FF00FF"/>
    <a:srgbClr val="F8B308"/>
    <a:srgbClr val="FF99FF"/>
    <a:srgbClr val="FFCCFF"/>
    <a:srgbClr val="144856"/>
    <a:srgbClr val="175A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0000" autoAdjust="0"/>
    <p:restoredTop sz="95833" autoAdjust="0"/>
  </p:normalViewPr>
  <p:slideViewPr>
    <p:cSldViewPr snapToGrid="0">
      <p:cViewPr>
        <p:scale>
          <a:sx n="82" d="100"/>
          <a:sy n="82" d="100"/>
        </p:scale>
        <p:origin x="109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627EA94C-77A3-2040-8584-2856F8330D11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76500" y="1241425"/>
            <a:ext cx="18446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8" tIns="45719" rIns="91438" bIns="4571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1" y="4776789"/>
            <a:ext cx="5438775" cy="3908425"/>
          </a:xfrm>
          <a:prstGeom prst="rect">
            <a:avLst/>
          </a:prstGeom>
        </p:spPr>
        <p:txBody>
          <a:bodyPr vert="horz" lIns="91438" tIns="45719" rIns="91438" bIns="4571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AE0A575A-FE42-F34E-BE8D-35435E3FE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487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1pPr>
    <a:lvl2pPr marL="465338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2pPr>
    <a:lvl3pPr marL="930676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3pPr>
    <a:lvl4pPr marL="1396014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4pPr>
    <a:lvl5pPr marL="1861353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5pPr>
    <a:lvl6pPr marL="2326691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6pPr>
    <a:lvl7pPr marL="2792029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7pPr>
    <a:lvl8pPr marL="3257367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8pPr>
    <a:lvl9pPr marL="3722705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76500" y="1241425"/>
            <a:ext cx="184467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0A575A-FE42-F34E-BE8D-35435E3FEA7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475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020" y="2886967"/>
            <a:ext cx="8262224" cy="6141438"/>
          </a:xfrm>
        </p:spPr>
        <p:txBody>
          <a:bodyPr anchor="b"/>
          <a:lstStyle>
            <a:lvl1pPr algn="ctr"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5033" y="9265242"/>
            <a:ext cx="7290197" cy="4258988"/>
          </a:xfrm>
        </p:spPr>
        <p:txBody>
          <a:bodyPr/>
          <a:lstStyle>
            <a:lvl1pPr marL="0" indent="0" algn="ctr">
              <a:buNone/>
              <a:defRPr sz="2551"/>
            </a:lvl1pPr>
            <a:lvl2pPr marL="486004" indent="0" algn="ctr">
              <a:buNone/>
              <a:defRPr sz="2126"/>
            </a:lvl2pPr>
            <a:lvl3pPr marL="972007" indent="0" algn="ctr">
              <a:buNone/>
              <a:defRPr sz="1913"/>
            </a:lvl3pPr>
            <a:lvl4pPr marL="1458011" indent="0" algn="ctr">
              <a:buNone/>
              <a:defRPr sz="1701"/>
            </a:lvl4pPr>
            <a:lvl5pPr marL="1944014" indent="0" algn="ctr">
              <a:buNone/>
              <a:defRPr sz="1701"/>
            </a:lvl5pPr>
            <a:lvl6pPr marL="2430018" indent="0" algn="ctr">
              <a:buNone/>
              <a:defRPr sz="1701"/>
            </a:lvl6pPr>
            <a:lvl7pPr marL="2916022" indent="0" algn="ctr">
              <a:buNone/>
              <a:defRPr sz="1701"/>
            </a:lvl7pPr>
            <a:lvl8pPr marL="3402025" indent="0" algn="ctr">
              <a:buNone/>
              <a:defRPr sz="1701"/>
            </a:lvl8pPr>
            <a:lvl9pPr marL="3888029" indent="0" algn="ctr">
              <a:buNone/>
              <a:defRPr sz="170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83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5885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6064" y="939183"/>
            <a:ext cx="2095932" cy="149493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8269" y="939183"/>
            <a:ext cx="6166292" cy="149493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78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520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206" y="4397830"/>
            <a:ext cx="8383727" cy="7337874"/>
          </a:xfrm>
        </p:spPr>
        <p:txBody>
          <a:bodyPr anchor="b"/>
          <a:lstStyle>
            <a:lvl1pPr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206" y="11805123"/>
            <a:ext cx="8383727" cy="3858814"/>
          </a:xfrm>
        </p:spPr>
        <p:txBody>
          <a:bodyPr/>
          <a:lstStyle>
            <a:lvl1pPr marL="0" indent="0">
              <a:buNone/>
              <a:defRPr sz="2551">
                <a:solidFill>
                  <a:schemeClr val="tx1"/>
                </a:solidFill>
              </a:defRPr>
            </a:lvl1pPr>
            <a:lvl2pPr marL="486004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2pPr>
            <a:lvl3pPr marL="972007" indent="0">
              <a:buNone/>
              <a:defRPr sz="1913">
                <a:solidFill>
                  <a:schemeClr val="tx1">
                    <a:tint val="75000"/>
                  </a:schemeClr>
                </a:solidFill>
              </a:defRPr>
            </a:lvl3pPr>
            <a:lvl4pPr marL="1458011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4pPr>
            <a:lvl5pPr marL="1944014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5pPr>
            <a:lvl6pPr marL="2430018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6pPr>
            <a:lvl7pPr marL="2916022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7pPr>
            <a:lvl8pPr marL="3402025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8pPr>
            <a:lvl9pPr marL="3888029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3705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268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0883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3587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939186"/>
            <a:ext cx="8383727" cy="340964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535" y="4324325"/>
            <a:ext cx="4112126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535" y="6443610"/>
            <a:ext cx="4112126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20884" y="4324325"/>
            <a:ext cx="4132378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0884" y="6443610"/>
            <a:ext cx="4132378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038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5762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011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2378" y="2539880"/>
            <a:ext cx="4920883" cy="12536047"/>
          </a:xfrm>
        </p:spPr>
        <p:txBody>
          <a:bodyPr/>
          <a:lstStyle>
            <a:lvl1pPr>
              <a:defRPr sz="3402"/>
            </a:lvl1pPr>
            <a:lvl2pPr>
              <a:defRPr sz="2976"/>
            </a:lvl2pPr>
            <a:lvl3pPr>
              <a:defRPr sz="2551"/>
            </a:lvl3pPr>
            <a:lvl4pPr>
              <a:defRPr sz="2126"/>
            </a:lvl4pPr>
            <a:lvl5pPr>
              <a:defRPr sz="2126"/>
            </a:lvl5pPr>
            <a:lvl6pPr>
              <a:defRPr sz="2126"/>
            </a:lvl6pPr>
            <a:lvl7pPr>
              <a:defRPr sz="2126"/>
            </a:lvl7pPr>
            <a:lvl8pPr>
              <a:defRPr sz="2126"/>
            </a:lvl8pPr>
            <a:lvl9pPr>
              <a:defRPr sz="212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9296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32378" y="2539880"/>
            <a:ext cx="4920883" cy="12536047"/>
          </a:xfrm>
        </p:spPr>
        <p:txBody>
          <a:bodyPr anchor="t"/>
          <a:lstStyle>
            <a:lvl1pPr marL="0" indent="0">
              <a:buNone/>
              <a:defRPr sz="3402"/>
            </a:lvl1pPr>
            <a:lvl2pPr marL="486004" indent="0">
              <a:buNone/>
              <a:defRPr sz="2976"/>
            </a:lvl2pPr>
            <a:lvl3pPr marL="972007" indent="0">
              <a:buNone/>
              <a:defRPr sz="2551"/>
            </a:lvl3pPr>
            <a:lvl4pPr marL="1458011" indent="0">
              <a:buNone/>
              <a:defRPr sz="2126"/>
            </a:lvl4pPr>
            <a:lvl5pPr marL="1944014" indent="0">
              <a:buNone/>
              <a:defRPr sz="2126"/>
            </a:lvl5pPr>
            <a:lvl6pPr marL="2430018" indent="0">
              <a:buNone/>
              <a:defRPr sz="2126"/>
            </a:lvl6pPr>
            <a:lvl7pPr marL="2916022" indent="0">
              <a:buNone/>
              <a:defRPr sz="2126"/>
            </a:lvl7pPr>
            <a:lvl8pPr marL="3402025" indent="0">
              <a:buNone/>
              <a:defRPr sz="2126"/>
            </a:lvl8pPr>
            <a:lvl9pPr marL="3888029" indent="0">
              <a:buNone/>
              <a:defRPr sz="212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055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8268" y="4695913"/>
            <a:ext cx="8383727" cy="11192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CC7FA-4DC8-4AC2-8BC3-7D8537098B71}" type="datetimeFigureOut">
              <a:rPr lang="en-GB" smtClean="0"/>
              <a:t>12/02/2020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2232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72007" rtl="0" eaLnBrk="1" latinLnBrk="0" hangingPunct="1">
        <a:lnSpc>
          <a:spcPct val="90000"/>
        </a:lnSpc>
        <a:spcBef>
          <a:spcPct val="0"/>
        </a:spcBef>
        <a:buNone/>
        <a:defRPr sz="467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3002" indent="-243002" algn="l" defTabSz="972007" rtl="0" eaLnBrk="1" latinLnBrk="0" hangingPunct="1">
        <a:lnSpc>
          <a:spcPct val="90000"/>
        </a:lnSpc>
        <a:spcBef>
          <a:spcPts val="1063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29005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2551" kern="1200">
          <a:solidFill>
            <a:schemeClr val="tx1"/>
          </a:solidFill>
          <a:latin typeface="+mn-lt"/>
          <a:ea typeface="+mn-ea"/>
          <a:cs typeface="+mn-cs"/>
        </a:defRPr>
      </a:lvl2pPr>
      <a:lvl3pPr marL="1215009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3pPr>
      <a:lvl4pPr marL="170101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2187016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315902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645027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4131031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1pPr>
      <a:lvl2pPr marL="48600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2pPr>
      <a:lvl3pPr marL="972007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3pPr>
      <a:lvl4pPr marL="1458011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194401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430018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2916022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402025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3888029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.jpeg"/><Relationship Id="rId18" Type="http://schemas.openxmlformats.org/officeDocument/2006/relationships/image" Target="../media/image16.jpeg"/><Relationship Id="rId26" Type="http://schemas.openxmlformats.org/officeDocument/2006/relationships/image" Target="../media/image24.jpeg"/><Relationship Id="rId3" Type="http://schemas.openxmlformats.org/officeDocument/2006/relationships/image" Target="../media/image1.jfif"/><Relationship Id="rId21" Type="http://schemas.openxmlformats.org/officeDocument/2006/relationships/image" Target="../media/image19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jpeg"/><Relationship Id="rId25" Type="http://schemas.openxmlformats.org/officeDocument/2006/relationships/image" Target="../media/image23.jpeg"/><Relationship Id="rId33" Type="http://schemas.openxmlformats.org/officeDocument/2006/relationships/image" Target="../media/image31.jp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jpeg"/><Relationship Id="rId20" Type="http://schemas.openxmlformats.org/officeDocument/2006/relationships/image" Target="../media/image18.jpeg"/><Relationship Id="rId29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eg"/><Relationship Id="rId24" Type="http://schemas.openxmlformats.org/officeDocument/2006/relationships/image" Target="../media/image22.gif"/><Relationship Id="rId32" Type="http://schemas.openxmlformats.org/officeDocument/2006/relationships/image" Target="../media/image30.jpeg"/><Relationship Id="rId5" Type="http://schemas.openxmlformats.org/officeDocument/2006/relationships/image" Target="../media/image3.jfif"/><Relationship Id="rId15" Type="http://schemas.openxmlformats.org/officeDocument/2006/relationships/image" Target="../media/image13.jpeg"/><Relationship Id="rId23" Type="http://schemas.openxmlformats.org/officeDocument/2006/relationships/image" Target="../media/image21.jpeg"/><Relationship Id="rId28" Type="http://schemas.openxmlformats.org/officeDocument/2006/relationships/image" Target="../media/image26.jpeg"/><Relationship Id="rId10" Type="http://schemas.openxmlformats.org/officeDocument/2006/relationships/image" Target="../media/image8.jfif"/><Relationship Id="rId19" Type="http://schemas.openxmlformats.org/officeDocument/2006/relationships/image" Target="../media/image17.jpeg"/><Relationship Id="rId31" Type="http://schemas.openxmlformats.org/officeDocument/2006/relationships/image" Target="../media/image29.jpeg"/><Relationship Id="rId4" Type="http://schemas.openxmlformats.org/officeDocument/2006/relationships/image" Target="../media/image2.jfif"/><Relationship Id="rId9" Type="http://schemas.openxmlformats.org/officeDocument/2006/relationships/image" Target="../media/image7.jpeg"/><Relationship Id="rId14" Type="http://schemas.openxmlformats.org/officeDocument/2006/relationships/image" Target="../media/image12.jpeg"/><Relationship Id="rId22" Type="http://schemas.openxmlformats.org/officeDocument/2006/relationships/image" Target="../media/image20.jpeg"/><Relationship Id="rId27" Type="http://schemas.openxmlformats.org/officeDocument/2006/relationships/image" Target="../media/image25.jpeg"/><Relationship Id="rId30" Type="http://schemas.openxmlformats.org/officeDocument/2006/relationships/image" Target="../media/image28.jpg"/><Relationship Id="rId8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Block Arc 14">
            <a:extLst>
              <a:ext uri="{FF2B5EF4-FFF2-40B4-BE49-F238E27FC236}">
                <a16:creationId xmlns:a16="http://schemas.microsoft.com/office/drawing/2014/main" id="{D2F97453-494C-5746-8E17-4A67EE1BF309}"/>
              </a:ext>
            </a:extLst>
          </p:cNvPr>
          <p:cNvSpPr/>
          <p:nvPr/>
        </p:nvSpPr>
        <p:spPr>
          <a:xfrm rot="16553080">
            <a:off x="1277301" y="13083974"/>
            <a:ext cx="3250323" cy="3457282"/>
          </a:xfrm>
          <a:prstGeom prst="blockArc">
            <a:avLst>
              <a:gd name="adj1" fmla="val 10879163"/>
              <a:gd name="adj2" fmla="val 20170414"/>
              <a:gd name="adj3" fmla="val 30549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361D24CC-941E-4C47-B0EC-E144352A4A74}"/>
              </a:ext>
            </a:extLst>
          </p:cNvPr>
          <p:cNvSpPr/>
          <p:nvPr/>
        </p:nvSpPr>
        <p:spPr>
          <a:xfrm>
            <a:off x="2696808" y="15426688"/>
            <a:ext cx="5842458" cy="100287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                               </a:t>
            </a:r>
            <a:r>
              <a:rPr lang="en-US" dirty="0" smtClean="0"/>
              <a:t> Intro to Drama</a:t>
            </a:r>
            <a:endParaRPr lang="en-US" dirty="0"/>
          </a:p>
        </p:txBody>
      </p:sp>
      <p:sp>
        <p:nvSpPr>
          <p:cNvPr id="132" name="Block Arc 131">
            <a:extLst>
              <a:ext uri="{FF2B5EF4-FFF2-40B4-BE49-F238E27FC236}">
                <a16:creationId xmlns:a16="http://schemas.microsoft.com/office/drawing/2014/main" id="{2ABDDAA7-1330-5846-8957-036F466F9A01}"/>
              </a:ext>
            </a:extLst>
          </p:cNvPr>
          <p:cNvSpPr/>
          <p:nvPr/>
        </p:nvSpPr>
        <p:spPr>
          <a:xfrm rot="5400000" flipH="1">
            <a:off x="6324134" y="10976906"/>
            <a:ext cx="3169937" cy="3250885"/>
          </a:xfrm>
          <a:prstGeom prst="blockArc">
            <a:avLst>
              <a:gd name="adj1" fmla="val 10692523"/>
              <a:gd name="adj2" fmla="val 33583"/>
              <a:gd name="adj3" fmla="val 29479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8EE221F3-E29A-7E44-BA3E-4DDEF353168D}"/>
              </a:ext>
            </a:extLst>
          </p:cNvPr>
          <p:cNvSpPr/>
          <p:nvPr/>
        </p:nvSpPr>
        <p:spPr>
          <a:xfrm>
            <a:off x="2404969" y="13256703"/>
            <a:ext cx="5522817" cy="95077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BBA4EACD-79B2-9047-926C-4179677F6DF3}"/>
              </a:ext>
            </a:extLst>
          </p:cNvPr>
          <p:cNvSpPr/>
          <p:nvPr/>
        </p:nvSpPr>
        <p:spPr>
          <a:xfrm>
            <a:off x="2552820" y="11013696"/>
            <a:ext cx="5360924" cy="92162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6" name="Block Arc 135">
            <a:extLst>
              <a:ext uri="{FF2B5EF4-FFF2-40B4-BE49-F238E27FC236}">
                <a16:creationId xmlns:a16="http://schemas.microsoft.com/office/drawing/2014/main" id="{28EF7BC0-BD7F-BD4C-8DBE-13C9030B0FE6}"/>
              </a:ext>
            </a:extLst>
          </p:cNvPr>
          <p:cNvSpPr/>
          <p:nvPr/>
        </p:nvSpPr>
        <p:spPr>
          <a:xfrm rot="16200000">
            <a:off x="1160260" y="8331136"/>
            <a:ext cx="3205917" cy="4017074"/>
          </a:xfrm>
          <a:prstGeom prst="blockArc">
            <a:avLst>
              <a:gd name="adj1" fmla="val 10180899"/>
              <a:gd name="adj2" fmla="val 21197177"/>
              <a:gd name="adj3" fmla="val 28508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0" name="Block Arc 139">
            <a:extLst>
              <a:ext uri="{FF2B5EF4-FFF2-40B4-BE49-F238E27FC236}">
                <a16:creationId xmlns:a16="http://schemas.microsoft.com/office/drawing/2014/main" id="{E050A4CB-2DFF-4C43-B71B-CB7634BAF8C7}"/>
              </a:ext>
            </a:extLst>
          </p:cNvPr>
          <p:cNvSpPr/>
          <p:nvPr/>
        </p:nvSpPr>
        <p:spPr>
          <a:xfrm rot="5400000" flipH="1">
            <a:off x="6270545" y="6348007"/>
            <a:ext cx="3205918" cy="3179688"/>
          </a:xfrm>
          <a:prstGeom prst="blockArc">
            <a:avLst>
              <a:gd name="adj1" fmla="val 10800000"/>
              <a:gd name="adj2" fmla="val 21541939"/>
              <a:gd name="adj3" fmla="val 27644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4ED9223C-B305-724C-860B-8788F8ED72BC}"/>
              </a:ext>
            </a:extLst>
          </p:cNvPr>
          <p:cNvSpPr/>
          <p:nvPr/>
        </p:nvSpPr>
        <p:spPr>
          <a:xfrm>
            <a:off x="2510535" y="8742521"/>
            <a:ext cx="5471054" cy="918995"/>
          </a:xfrm>
          <a:custGeom>
            <a:avLst/>
            <a:gdLst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42380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37185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1"/>
              <a:gd name="connsiteX1" fmla="*/ 5909338 w 5909338"/>
              <a:gd name="connsiteY1" fmla="*/ 0 h 642381"/>
              <a:gd name="connsiteX2" fmla="*/ 5831406 w 5909338"/>
              <a:gd name="connsiteY2" fmla="*/ 642381 h 642381"/>
              <a:gd name="connsiteX3" fmla="*/ 0 w 5909338"/>
              <a:gd name="connsiteY3" fmla="*/ 642380 h 642381"/>
              <a:gd name="connsiteX4" fmla="*/ 0 w 5909338"/>
              <a:gd name="connsiteY4" fmla="*/ 0 h 642381"/>
              <a:gd name="connsiteX0" fmla="*/ 0 w 5909338"/>
              <a:gd name="connsiteY0" fmla="*/ 0 h 652772"/>
              <a:gd name="connsiteX1" fmla="*/ 5909338 w 5909338"/>
              <a:gd name="connsiteY1" fmla="*/ 0 h 652772"/>
              <a:gd name="connsiteX2" fmla="*/ 5826211 w 5909338"/>
              <a:gd name="connsiteY2" fmla="*/ 652772 h 652772"/>
              <a:gd name="connsiteX3" fmla="*/ 0 w 5909338"/>
              <a:gd name="connsiteY3" fmla="*/ 642380 h 652772"/>
              <a:gd name="connsiteX4" fmla="*/ 0 w 5909338"/>
              <a:gd name="connsiteY4" fmla="*/ 0 h 65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9338" h="652772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5B6ECEE5-8B0A-BE49-88D6-380CCB5771D4}"/>
              </a:ext>
            </a:extLst>
          </p:cNvPr>
          <p:cNvSpPr/>
          <p:nvPr/>
        </p:nvSpPr>
        <p:spPr>
          <a:xfrm>
            <a:off x="2440029" y="6336113"/>
            <a:ext cx="5549856" cy="93511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Block Arc 142">
            <a:extLst>
              <a:ext uri="{FF2B5EF4-FFF2-40B4-BE49-F238E27FC236}">
                <a16:creationId xmlns:a16="http://schemas.microsoft.com/office/drawing/2014/main" id="{F9A4C65A-77AF-D444-B52E-87C937A7CC66}"/>
              </a:ext>
            </a:extLst>
          </p:cNvPr>
          <p:cNvSpPr/>
          <p:nvPr/>
        </p:nvSpPr>
        <p:spPr>
          <a:xfrm rot="16200000">
            <a:off x="807871" y="3808185"/>
            <a:ext cx="3345855" cy="3571663"/>
          </a:xfrm>
          <a:prstGeom prst="blockArc">
            <a:avLst>
              <a:gd name="adj1" fmla="val 10800000"/>
              <a:gd name="adj2" fmla="val 156513"/>
              <a:gd name="adj3" fmla="val 28217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4" name="Block Arc 213">
            <a:extLst>
              <a:ext uri="{FF2B5EF4-FFF2-40B4-BE49-F238E27FC236}">
                <a16:creationId xmlns:a16="http://schemas.microsoft.com/office/drawing/2014/main" id="{9BB00DD6-C4C4-7348-AD3E-28EAE4D8492B}"/>
              </a:ext>
            </a:extLst>
          </p:cNvPr>
          <p:cNvSpPr/>
          <p:nvPr/>
        </p:nvSpPr>
        <p:spPr>
          <a:xfrm rot="5400000" flipH="1">
            <a:off x="5975465" y="1670143"/>
            <a:ext cx="3110459" cy="3274914"/>
          </a:xfrm>
          <a:prstGeom prst="blockArc">
            <a:avLst>
              <a:gd name="adj1" fmla="val 11091293"/>
              <a:gd name="adj2" fmla="val 569901"/>
              <a:gd name="adj3" fmla="val 27181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19CB39D4-AD12-0B45-8E85-C9D1845FD3AE}"/>
              </a:ext>
            </a:extLst>
          </p:cNvPr>
          <p:cNvSpPr/>
          <p:nvPr/>
        </p:nvSpPr>
        <p:spPr>
          <a:xfrm>
            <a:off x="2370081" y="3924681"/>
            <a:ext cx="5571838" cy="93814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" name="Oval 217">
            <a:extLst>
              <a:ext uri="{FF2B5EF4-FFF2-40B4-BE49-F238E27FC236}">
                <a16:creationId xmlns:a16="http://schemas.microsoft.com/office/drawing/2014/main" id="{93022D3B-34E7-7A4B-A8E5-560DEA516668}"/>
              </a:ext>
            </a:extLst>
          </p:cNvPr>
          <p:cNvSpPr/>
          <p:nvPr/>
        </p:nvSpPr>
        <p:spPr>
          <a:xfrm>
            <a:off x="3556774" y="6245993"/>
            <a:ext cx="1214980" cy="1304869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Oval 218">
            <a:extLst>
              <a:ext uri="{FF2B5EF4-FFF2-40B4-BE49-F238E27FC236}">
                <a16:creationId xmlns:a16="http://schemas.microsoft.com/office/drawing/2014/main" id="{84983B9C-0FBB-A043-AF69-BE33CCD6172D}"/>
              </a:ext>
            </a:extLst>
          </p:cNvPr>
          <p:cNvSpPr/>
          <p:nvPr/>
        </p:nvSpPr>
        <p:spPr>
          <a:xfrm>
            <a:off x="3762793" y="6433339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Oval 219">
            <a:extLst>
              <a:ext uri="{FF2B5EF4-FFF2-40B4-BE49-F238E27FC236}">
                <a16:creationId xmlns:a16="http://schemas.microsoft.com/office/drawing/2014/main" id="{73B2E537-2E94-164D-A891-794C913A475F}"/>
              </a:ext>
            </a:extLst>
          </p:cNvPr>
          <p:cNvSpPr/>
          <p:nvPr/>
        </p:nvSpPr>
        <p:spPr>
          <a:xfrm>
            <a:off x="7209728" y="8549583"/>
            <a:ext cx="1214980" cy="1304869"/>
          </a:xfrm>
          <a:prstGeom prst="ellipse">
            <a:avLst/>
          </a:prstGeom>
          <a:solidFill>
            <a:srgbClr val="FF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Oval 220">
            <a:extLst>
              <a:ext uri="{FF2B5EF4-FFF2-40B4-BE49-F238E27FC236}">
                <a16:creationId xmlns:a16="http://schemas.microsoft.com/office/drawing/2014/main" id="{7F00163B-8BDB-AF44-A463-AD1ACB8794F0}"/>
              </a:ext>
            </a:extLst>
          </p:cNvPr>
          <p:cNvSpPr/>
          <p:nvPr/>
        </p:nvSpPr>
        <p:spPr>
          <a:xfrm>
            <a:off x="7431322" y="8750366"/>
            <a:ext cx="7803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6" name="Oval 225">
            <a:extLst>
              <a:ext uri="{FF2B5EF4-FFF2-40B4-BE49-F238E27FC236}">
                <a16:creationId xmlns:a16="http://schemas.microsoft.com/office/drawing/2014/main" id="{A716D0B4-6237-2645-A384-C1B927AF0552}"/>
              </a:ext>
            </a:extLst>
          </p:cNvPr>
          <p:cNvSpPr/>
          <p:nvPr/>
        </p:nvSpPr>
        <p:spPr>
          <a:xfrm>
            <a:off x="7130822" y="13004440"/>
            <a:ext cx="1214980" cy="1304869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Oval 226">
            <a:extLst>
              <a:ext uri="{FF2B5EF4-FFF2-40B4-BE49-F238E27FC236}">
                <a16:creationId xmlns:a16="http://schemas.microsoft.com/office/drawing/2014/main" id="{7112001F-C49E-A041-A930-D9070852FCB6}"/>
              </a:ext>
            </a:extLst>
          </p:cNvPr>
          <p:cNvSpPr/>
          <p:nvPr/>
        </p:nvSpPr>
        <p:spPr>
          <a:xfrm>
            <a:off x="7312905" y="13191063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B5CF508-9F97-7344-A588-8737134FC758}"/>
              </a:ext>
            </a:extLst>
          </p:cNvPr>
          <p:cNvSpPr/>
          <p:nvPr/>
        </p:nvSpPr>
        <p:spPr>
          <a:xfrm>
            <a:off x="1355840" y="1755875"/>
            <a:ext cx="6023138" cy="85269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E3AE9E14-E10F-B948-9B98-448B424F5230}"/>
              </a:ext>
            </a:extLst>
          </p:cNvPr>
          <p:cNvSpPr/>
          <p:nvPr/>
        </p:nvSpPr>
        <p:spPr>
          <a:xfrm>
            <a:off x="7217680" y="3699570"/>
            <a:ext cx="1214980" cy="1304869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Oval 216">
            <a:extLst>
              <a:ext uri="{FF2B5EF4-FFF2-40B4-BE49-F238E27FC236}">
                <a16:creationId xmlns:a16="http://schemas.microsoft.com/office/drawing/2014/main" id="{4223162F-40D5-754F-8102-37C01098A339}"/>
              </a:ext>
            </a:extLst>
          </p:cNvPr>
          <p:cNvSpPr/>
          <p:nvPr/>
        </p:nvSpPr>
        <p:spPr>
          <a:xfrm>
            <a:off x="7408980" y="3880216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371486" y="1787600"/>
            <a:ext cx="1231914" cy="806932"/>
          </a:xfrm>
          <a:prstGeom prst="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EC6A36B-BE5D-9742-9412-BEDB5350E9B4}"/>
              </a:ext>
            </a:extLst>
          </p:cNvPr>
          <p:cNvSpPr txBox="1"/>
          <p:nvPr/>
        </p:nvSpPr>
        <p:spPr>
          <a:xfrm>
            <a:off x="7338973" y="13239522"/>
            <a:ext cx="841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8</a:t>
            </a:r>
            <a:endParaRPr lang="en-US" sz="3600" b="1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6219AB6F-CC39-9542-9CB4-66613FD228E7}"/>
              </a:ext>
            </a:extLst>
          </p:cNvPr>
          <p:cNvSpPr txBox="1"/>
          <p:nvPr/>
        </p:nvSpPr>
        <p:spPr>
          <a:xfrm>
            <a:off x="7396681" y="8777134"/>
            <a:ext cx="8410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9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95ED9127-A30D-104E-8EB4-510CC7FB4FC3}"/>
              </a:ext>
            </a:extLst>
          </p:cNvPr>
          <p:cNvSpPr txBox="1"/>
          <p:nvPr/>
        </p:nvSpPr>
        <p:spPr>
          <a:xfrm>
            <a:off x="3765724" y="6477673"/>
            <a:ext cx="841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10</a:t>
            </a:r>
            <a:endParaRPr lang="en-US" sz="3600" b="1" dirty="0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3EF93840-4D42-2E4E-BB42-2F6115088283}"/>
              </a:ext>
            </a:extLst>
          </p:cNvPr>
          <p:cNvSpPr txBox="1"/>
          <p:nvPr/>
        </p:nvSpPr>
        <p:spPr>
          <a:xfrm>
            <a:off x="7352838" y="3918537"/>
            <a:ext cx="841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 11</a:t>
            </a:r>
            <a:endParaRPr lang="en-US" sz="3600" b="1" dirty="0"/>
          </a:p>
        </p:txBody>
      </p:sp>
      <p:sp>
        <p:nvSpPr>
          <p:cNvPr id="230" name="Oval 229">
            <a:extLst>
              <a:ext uri="{FF2B5EF4-FFF2-40B4-BE49-F238E27FC236}">
                <a16:creationId xmlns:a16="http://schemas.microsoft.com/office/drawing/2014/main" id="{67D857C8-6DBF-1441-BED6-4FF1EB531C36}"/>
              </a:ext>
            </a:extLst>
          </p:cNvPr>
          <p:cNvSpPr/>
          <p:nvPr/>
        </p:nvSpPr>
        <p:spPr>
          <a:xfrm>
            <a:off x="8237755" y="15318542"/>
            <a:ext cx="1214980" cy="1304869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FA468CC4-DA3D-D04C-A0F3-908B66B1ED58}"/>
              </a:ext>
            </a:extLst>
          </p:cNvPr>
          <p:cNvSpPr/>
          <p:nvPr/>
        </p:nvSpPr>
        <p:spPr>
          <a:xfrm>
            <a:off x="8441836" y="15517880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A47D14-6621-B142-8EB1-01BD03E6B204}"/>
              </a:ext>
            </a:extLst>
          </p:cNvPr>
          <p:cNvSpPr txBox="1"/>
          <p:nvPr/>
        </p:nvSpPr>
        <p:spPr>
          <a:xfrm>
            <a:off x="8464596" y="15387090"/>
            <a:ext cx="8410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  </a:t>
            </a:r>
          </a:p>
          <a:p>
            <a:pPr algn="ctr"/>
            <a:r>
              <a:rPr lang="en-US" sz="4800" b="1" dirty="0"/>
              <a:t>7</a:t>
            </a: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22FB2BE7-6F69-4C59-9048-24DAEF90EF97}"/>
              </a:ext>
            </a:extLst>
          </p:cNvPr>
          <p:cNvCxnSpPr>
            <a:cxnSpLocks/>
          </p:cNvCxnSpPr>
          <p:nvPr/>
        </p:nvCxnSpPr>
        <p:spPr>
          <a:xfrm>
            <a:off x="4997069" y="15522198"/>
            <a:ext cx="0" cy="576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Connector 279">
            <a:extLst>
              <a:ext uri="{FF2B5EF4-FFF2-40B4-BE49-F238E27FC236}">
                <a16:creationId xmlns:a16="http://schemas.microsoft.com/office/drawing/2014/main" id="{0AF55C32-4F4F-430B-A782-5DC4E7D18DA8}"/>
              </a:ext>
            </a:extLst>
          </p:cNvPr>
          <p:cNvCxnSpPr>
            <a:cxnSpLocks/>
          </p:cNvCxnSpPr>
          <p:nvPr/>
        </p:nvCxnSpPr>
        <p:spPr>
          <a:xfrm>
            <a:off x="4481449" y="11211833"/>
            <a:ext cx="0" cy="6150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Straight Connector 307">
            <a:extLst>
              <a:ext uri="{FF2B5EF4-FFF2-40B4-BE49-F238E27FC236}">
                <a16:creationId xmlns:a16="http://schemas.microsoft.com/office/drawing/2014/main" id="{5706A0A2-4461-4908-8008-9A86A6E77EA2}"/>
              </a:ext>
            </a:extLst>
          </p:cNvPr>
          <p:cNvCxnSpPr>
            <a:cxnSpLocks/>
          </p:cNvCxnSpPr>
          <p:nvPr/>
        </p:nvCxnSpPr>
        <p:spPr>
          <a:xfrm flipH="1">
            <a:off x="4840404" y="8972799"/>
            <a:ext cx="14490" cy="6266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1" name="TextBox 370">
            <a:extLst>
              <a:ext uri="{FF2B5EF4-FFF2-40B4-BE49-F238E27FC236}">
                <a16:creationId xmlns:a16="http://schemas.microsoft.com/office/drawing/2014/main" id="{3F0276F6-94E0-4DAD-BA12-6B739B52848B}"/>
              </a:ext>
            </a:extLst>
          </p:cNvPr>
          <p:cNvSpPr txBox="1"/>
          <p:nvPr/>
        </p:nvSpPr>
        <p:spPr>
          <a:xfrm>
            <a:off x="2698543" y="15757549"/>
            <a:ext cx="1982039" cy="425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    S</a:t>
            </a:r>
            <a:r>
              <a:rPr lang="en-GB" dirty="0" smtClean="0">
                <a:solidFill>
                  <a:schemeClr val="bg1"/>
                </a:solidFill>
              </a:rPr>
              <a:t>hakespeare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73" name="TextBox 372">
            <a:extLst>
              <a:ext uri="{FF2B5EF4-FFF2-40B4-BE49-F238E27FC236}">
                <a16:creationId xmlns:a16="http://schemas.microsoft.com/office/drawing/2014/main" id="{38877F1C-309F-4559-AE7D-41CA0AD43262}"/>
              </a:ext>
            </a:extLst>
          </p:cNvPr>
          <p:cNvSpPr txBox="1"/>
          <p:nvPr/>
        </p:nvSpPr>
        <p:spPr>
          <a:xfrm>
            <a:off x="1355518" y="15052233"/>
            <a:ext cx="989481" cy="423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 smtClean="0">
                <a:solidFill>
                  <a:schemeClr val="bg1"/>
                </a:solidFill>
              </a:rPr>
              <a:t>Bullying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79" name="TextBox 378">
            <a:extLst>
              <a:ext uri="{FF2B5EF4-FFF2-40B4-BE49-F238E27FC236}">
                <a16:creationId xmlns:a16="http://schemas.microsoft.com/office/drawing/2014/main" id="{6C74B10A-04F6-47A6-95B3-01CA0E612753}"/>
              </a:ext>
            </a:extLst>
          </p:cNvPr>
          <p:cNvSpPr txBox="1"/>
          <p:nvPr/>
        </p:nvSpPr>
        <p:spPr>
          <a:xfrm>
            <a:off x="2326217" y="13450555"/>
            <a:ext cx="1900585" cy="423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           Evacuees</a:t>
            </a:r>
          </a:p>
        </p:txBody>
      </p:sp>
      <p:sp>
        <p:nvSpPr>
          <p:cNvPr id="382" name="TextBox 381">
            <a:extLst>
              <a:ext uri="{FF2B5EF4-FFF2-40B4-BE49-F238E27FC236}">
                <a16:creationId xmlns:a16="http://schemas.microsoft.com/office/drawing/2014/main" id="{770CC5E4-E698-49C9-83D6-A6F7BDE42083}"/>
              </a:ext>
            </a:extLst>
          </p:cNvPr>
          <p:cNvSpPr txBox="1"/>
          <p:nvPr/>
        </p:nvSpPr>
        <p:spPr>
          <a:xfrm>
            <a:off x="5122671" y="13571638"/>
            <a:ext cx="1752659" cy="423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          </a:t>
            </a:r>
            <a:r>
              <a:rPr lang="en-GB" dirty="0" smtClean="0">
                <a:solidFill>
                  <a:schemeClr val="bg1"/>
                </a:solidFill>
              </a:rPr>
              <a:t>Devising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83" name="TextBox 382">
            <a:extLst>
              <a:ext uri="{FF2B5EF4-FFF2-40B4-BE49-F238E27FC236}">
                <a16:creationId xmlns:a16="http://schemas.microsoft.com/office/drawing/2014/main" id="{67C65427-0953-4FE5-9E73-079736B7AAC7}"/>
              </a:ext>
            </a:extLst>
          </p:cNvPr>
          <p:cNvSpPr txBox="1"/>
          <p:nvPr/>
        </p:nvSpPr>
        <p:spPr>
          <a:xfrm>
            <a:off x="8611579" y="11746235"/>
            <a:ext cx="1601694" cy="755591"/>
          </a:xfrm>
          <a:custGeom>
            <a:avLst/>
            <a:gdLst>
              <a:gd name="connsiteX0" fmla="*/ 0 w 1568645"/>
              <a:gd name="connsiteY0" fmla="*/ 0 h 423962"/>
              <a:gd name="connsiteX1" fmla="*/ 1568645 w 1568645"/>
              <a:gd name="connsiteY1" fmla="*/ 0 h 423962"/>
              <a:gd name="connsiteX2" fmla="*/ 1568645 w 1568645"/>
              <a:gd name="connsiteY2" fmla="*/ 423962 h 423962"/>
              <a:gd name="connsiteX3" fmla="*/ 0 w 1568645"/>
              <a:gd name="connsiteY3" fmla="*/ 423962 h 423962"/>
              <a:gd name="connsiteX4" fmla="*/ 0 w 1568645"/>
              <a:gd name="connsiteY4" fmla="*/ 0 h 423962"/>
              <a:gd name="connsiteX0" fmla="*/ 0 w 1568645"/>
              <a:gd name="connsiteY0" fmla="*/ 268228 h 692190"/>
              <a:gd name="connsiteX1" fmla="*/ 1487281 w 1568645"/>
              <a:gd name="connsiteY1" fmla="*/ 0 h 692190"/>
              <a:gd name="connsiteX2" fmla="*/ 1568645 w 1568645"/>
              <a:gd name="connsiteY2" fmla="*/ 692190 h 692190"/>
              <a:gd name="connsiteX3" fmla="*/ 0 w 1568645"/>
              <a:gd name="connsiteY3" fmla="*/ 692190 h 692190"/>
              <a:gd name="connsiteX4" fmla="*/ 0 w 1568645"/>
              <a:gd name="connsiteY4" fmla="*/ 268228 h 692190"/>
              <a:gd name="connsiteX0" fmla="*/ 0 w 1568645"/>
              <a:gd name="connsiteY0" fmla="*/ 0 h 431473"/>
              <a:gd name="connsiteX1" fmla="*/ 1386699 w 1568645"/>
              <a:gd name="connsiteY1" fmla="*/ 431473 h 431473"/>
              <a:gd name="connsiteX2" fmla="*/ 1568645 w 1568645"/>
              <a:gd name="connsiteY2" fmla="*/ 423962 h 431473"/>
              <a:gd name="connsiteX3" fmla="*/ 0 w 1568645"/>
              <a:gd name="connsiteY3" fmla="*/ 423962 h 431473"/>
              <a:gd name="connsiteX4" fmla="*/ 0 w 1568645"/>
              <a:gd name="connsiteY4" fmla="*/ 0 h 431473"/>
              <a:gd name="connsiteX0" fmla="*/ 0 w 1601694"/>
              <a:gd name="connsiteY0" fmla="*/ 0 h 579338"/>
              <a:gd name="connsiteX1" fmla="*/ 1419748 w 1601694"/>
              <a:gd name="connsiteY1" fmla="*/ 579338 h 579338"/>
              <a:gd name="connsiteX2" fmla="*/ 1601694 w 1601694"/>
              <a:gd name="connsiteY2" fmla="*/ 571827 h 579338"/>
              <a:gd name="connsiteX3" fmla="*/ 33049 w 1601694"/>
              <a:gd name="connsiteY3" fmla="*/ 571827 h 579338"/>
              <a:gd name="connsiteX4" fmla="*/ 0 w 1601694"/>
              <a:gd name="connsiteY4" fmla="*/ 0 h 579338"/>
              <a:gd name="connsiteX0" fmla="*/ 0 w 1601694"/>
              <a:gd name="connsiteY0" fmla="*/ 0 h 571827"/>
              <a:gd name="connsiteX1" fmla="*/ 1477044 w 1601694"/>
              <a:gd name="connsiteY1" fmla="*/ 165019 h 571827"/>
              <a:gd name="connsiteX2" fmla="*/ 1601694 w 1601694"/>
              <a:gd name="connsiteY2" fmla="*/ 571827 h 571827"/>
              <a:gd name="connsiteX3" fmla="*/ 33049 w 1601694"/>
              <a:gd name="connsiteY3" fmla="*/ 571827 h 571827"/>
              <a:gd name="connsiteX4" fmla="*/ 0 w 1601694"/>
              <a:gd name="connsiteY4" fmla="*/ 0 h 571827"/>
              <a:gd name="connsiteX0" fmla="*/ 0 w 1601694"/>
              <a:gd name="connsiteY0" fmla="*/ 72675 h 644502"/>
              <a:gd name="connsiteX1" fmla="*/ 1450686 w 1601694"/>
              <a:gd name="connsiteY1" fmla="*/ 0 h 644502"/>
              <a:gd name="connsiteX2" fmla="*/ 1601694 w 1601694"/>
              <a:gd name="connsiteY2" fmla="*/ 644502 h 644502"/>
              <a:gd name="connsiteX3" fmla="*/ 33049 w 1601694"/>
              <a:gd name="connsiteY3" fmla="*/ 644502 h 644502"/>
              <a:gd name="connsiteX4" fmla="*/ 0 w 1601694"/>
              <a:gd name="connsiteY4" fmla="*/ 72675 h 644502"/>
              <a:gd name="connsiteX0" fmla="*/ 0 w 1601694"/>
              <a:gd name="connsiteY0" fmla="*/ 72675 h 644502"/>
              <a:gd name="connsiteX1" fmla="*/ 1450686 w 1601694"/>
              <a:gd name="connsiteY1" fmla="*/ 0 h 644502"/>
              <a:gd name="connsiteX2" fmla="*/ 1601694 w 1601694"/>
              <a:gd name="connsiteY2" fmla="*/ 644502 h 644502"/>
              <a:gd name="connsiteX3" fmla="*/ 33049 w 1601694"/>
              <a:gd name="connsiteY3" fmla="*/ 644502 h 644502"/>
              <a:gd name="connsiteX4" fmla="*/ 0 w 1601694"/>
              <a:gd name="connsiteY4" fmla="*/ 72675 h 644502"/>
              <a:gd name="connsiteX0" fmla="*/ 0 w 1601694"/>
              <a:gd name="connsiteY0" fmla="*/ 72675 h 644502"/>
              <a:gd name="connsiteX1" fmla="*/ 1450686 w 1601694"/>
              <a:gd name="connsiteY1" fmla="*/ 0 h 644502"/>
              <a:gd name="connsiteX2" fmla="*/ 1601694 w 1601694"/>
              <a:gd name="connsiteY2" fmla="*/ 644502 h 644502"/>
              <a:gd name="connsiteX3" fmla="*/ 33049 w 1601694"/>
              <a:gd name="connsiteY3" fmla="*/ 644502 h 644502"/>
              <a:gd name="connsiteX4" fmla="*/ 0 w 1601694"/>
              <a:gd name="connsiteY4" fmla="*/ 72675 h 644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01694" h="644502">
                <a:moveTo>
                  <a:pt x="0" y="72675"/>
                </a:moveTo>
                <a:cubicBezTo>
                  <a:pt x="483562" y="48450"/>
                  <a:pt x="852422" y="529001"/>
                  <a:pt x="1450686" y="0"/>
                </a:cubicBezTo>
                <a:lnTo>
                  <a:pt x="1601694" y="644502"/>
                </a:lnTo>
                <a:lnTo>
                  <a:pt x="33049" y="644502"/>
                </a:lnTo>
                <a:lnTo>
                  <a:pt x="0" y="72675"/>
                </a:lnTo>
                <a:close/>
              </a:path>
            </a:pathLst>
          </a:cu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Dan </a:t>
            </a:r>
          </a:p>
          <a:p>
            <a:r>
              <a:rPr lang="en-GB" dirty="0">
                <a:solidFill>
                  <a:schemeClr val="bg1"/>
                </a:solidFill>
              </a:rPr>
              <a:t>Nolan</a:t>
            </a:r>
          </a:p>
        </p:txBody>
      </p:sp>
      <p:sp>
        <p:nvSpPr>
          <p:cNvPr id="390" name="TextBox 389">
            <a:extLst>
              <a:ext uri="{FF2B5EF4-FFF2-40B4-BE49-F238E27FC236}">
                <a16:creationId xmlns:a16="http://schemas.microsoft.com/office/drawing/2014/main" id="{EAF90B06-8935-4DAD-B284-BE41773AC65A}"/>
              </a:ext>
            </a:extLst>
          </p:cNvPr>
          <p:cNvSpPr txBox="1"/>
          <p:nvPr/>
        </p:nvSpPr>
        <p:spPr>
          <a:xfrm>
            <a:off x="5364184" y="11268025"/>
            <a:ext cx="1478290" cy="423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Pantomime</a:t>
            </a:r>
          </a:p>
        </p:txBody>
      </p:sp>
      <p:sp>
        <p:nvSpPr>
          <p:cNvPr id="398" name="TextBox 397">
            <a:extLst>
              <a:ext uri="{FF2B5EF4-FFF2-40B4-BE49-F238E27FC236}">
                <a16:creationId xmlns:a16="http://schemas.microsoft.com/office/drawing/2014/main" id="{FB57C482-45F1-4694-A3DA-101280C85690}"/>
              </a:ext>
            </a:extLst>
          </p:cNvPr>
          <p:cNvSpPr txBox="1"/>
          <p:nvPr/>
        </p:nvSpPr>
        <p:spPr>
          <a:xfrm>
            <a:off x="2187481" y="11223249"/>
            <a:ext cx="1867217" cy="423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smtClean="0">
                <a:solidFill>
                  <a:schemeClr val="bg1"/>
                </a:solidFill>
              </a:rPr>
              <a:t>                  DNA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03" name="TextBox 402">
            <a:extLst>
              <a:ext uri="{FF2B5EF4-FFF2-40B4-BE49-F238E27FC236}">
                <a16:creationId xmlns:a16="http://schemas.microsoft.com/office/drawing/2014/main" id="{C4D41047-3F57-4D36-8D66-0797ACA38CF1}"/>
              </a:ext>
            </a:extLst>
          </p:cNvPr>
          <p:cNvSpPr txBox="1"/>
          <p:nvPr/>
        </p:nvSpPr>
        <p:spPr>
          <a:xfrm>
            <a:off x="694967" y="9988872"/>
            <a:ext cx="1073948" cy="7555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Physical</a:t>
            </a:r>
          </a:p>
          <a:p>
            <a:r>
              <a:rPr lang="en-GB" dirty="0">
                <a:solidFill>
                  <a:schemeClr val="bg1"/>
                </a:solidFill>
              </a:rPr>
              <a:t>Theatre</a:t>
            </a:r>
          </a:p>
        </p:txBody>
      </p:sp>
      <p:sp>
        <p:nvSpPr>
          <p:cNvPr id="410" name="TextBox 409">
            <a:extLst>
              <a:ext uri="{FF2B5EF4-FFF2-40B4-BE49-F238E27FC236}">
                <a16:creationId xmlns:a16="http://schemas.microsoft.com/office/drawing/2014/main" id="{0746D7E2-AC2E-4653-A12E-57C00B2FC601}"/>
              </a:ext>
            </a:extLst>
          </p:cNvPr>
          <p:cNvSpPr txBox="1"/>
          <p:nvPr/>
        </p:nvSpPr>
        <p:spPr>
          <a:xfrm>
            <a:off x="2816039" y="8815268"/>
            <a:ext cx="1573572" cy="7555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Theatre </a:t>
            </a:r>
          </a:p>
          <a:p>
            <a:pPr algn="ctr"/>
            <a:r>
              <a:rPr lang="en-GB" dirty="0">
                <a:solidFill>
                  <a:schemeClr val="bg1"/>
                </a:solidFill>
              </a:rPr>
              <a:t>in Education</a:t>
            </a:r>
          </a:p>
        </p:txBody>
      </p:sp>
      <p:sp>
        <p:nvSpPr>
          <p:cNvPr id="412" name="TextBox 411">
            <a:extLst>
              <a:ext uri="{FF2B5EF4-FFF2-40B4-BE49-F238E27FC236}">
                <a16:creationId xmlns:a16="http://schemas.microsoft.com/office/drawing/2014/main" id="{14838829-58A0-4041-8308-A97D26C969D8}"/>
              </a:ext>
            </a:extLst>
          </p:cNvPr>
          <p:cNvSpPr txBox="1"/>
          <p:nvPr/>
        </p:nvSpPr>
        <p:spPr>
          <a:xfrm>
            <a:off x="5985603" y="9017228"/>
            <a:ext cx="1190006" cy="423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Devising</a:t>
            </a:r>
            <a:r>
              <a:rPr lang="en-GB" dirty="0"/>
              <a:t> </a:t>
            </a:r>
          </a:p>
        </p:txBody>
      </p:sp>
      <p:sp>
        <p:nvSpPr>
          <p:cNvPr id="419" name="TextBox 418">
            <a:extLst>
              <a:ext uri="{FF2B5EF4-FFF2-40B4-BE49-F238E27FC236}">
                <a16:creationId xmlns:a16="http://schemas.microsoft.com/office/drawing/2014/main" id="{BC25674C-22F1-445A-ABE7-095F86443DAE}"/>
              </a:ext>
            </a:extLst>
          </p:cNvPr>
          <p:cNvSpPr txBox="1"/>
          <p:nvPr/>
        </p:nvSpPr>
        <p:spPr>
          <a:xfrm>
            <a:off x="7581953" y="6352205"/>
            <a:ext cx="957313" cy="423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Acting</a:t>
            </a:r>
            <a:r>
              <a:rPr lang="en-GB" dirty="0"/>
              <a:t> </a:t>
            </a:r>
          </a:p>
        </p:txBody>
      </p:sp>
      <p:sp>
        <p:nvSpPr>
          <p:cNvPr id="420" name="TextBox 419">
            <a:extLst>
              <a:ext uri="{FF2B5EF4-FFF2-40B4-BE49-F238E27FC236}">
                <a16:creationId xmlns:a16="http://schemas.microsoft.com/office/drawing/2014/main" id="{27060600-ADAD-482F-9848-47F2D2B88815}"/>
              </a:ext>
            </a:extLst>
          </p:cNvPr>
          <p:cNvSpPr txBox="1"/>
          <p:nvPr/>
        </p:nvSpPr>
        <p:spPr>
          <a:xfrm>
            <a:off x="7677290" y="6740169"/>
            <a:ext cx="736099" cy="423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Skills</a:t>
            </a:r>
          </a:p>
        </p:txBody>
      </p:sp>
      <p:sp>
        <p:nvSpPr>
          <p:cNvPr id="421" name="TextBox 420">
            <a:extLst>
              <a:ext uri="{FF2B5EF4-FFF2-40B4-BE49-F238E27FC236}">
                <a16:creationId xmlns:a16="http://schemas.microsoft.com/office/drawing/2014/main" id="{FD686275-1F5F-47BB-AB36-D5DD18A23774}"/>
              </a:ext>
            </a:extLst>
          </p:cNvPr>
          <p:cNvSpPr txBox="1"/>
          <p:nvPr/>
        </p:nvSpPr>
        <p:spPr>
          <a:xfrm>
            <a:off x="5369510" y="6403595"/>
            <a:ext cx="13047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</a:rPr>
              <a:t>Performance 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</a:rPr>
              <a:t>Styles</a:t>
            </a:r>
          </a:p>
        </p:txBody>
      </p:sp>
      <p:sp>
        <p:nvSpPr>
          <p:cNvPr id="422" name="TextBox 421">
            <a:extLst>
              <a:ext uri="{FF2B5EF4-FFF2-40B4-BE49-F238E27FC236}">
                <a16:creationId xmlns:a16="http://schemas.microsoft.com/office/drawing/2014/main" id="{0FBD455B-1B3C-4CED-A6F7-9DF665C18492}"/>
              </a:ext>
            </a:extLst>
          </p:cNvPr>
          <p:cNvSpPr txBox="1"/>
          <p:nvPr/>
        </p:nvSpPr>
        <p:spPr>
          <a:xfrm rot="1689218">
            <a:off x="834861" y="6008527"/>
            <a:ext cx="1465273" cy="7555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Text </a:t>
            </a:r>
          </a:p>
          <a:p>
            <a:pPr algn="ctr"/>
            <a:r>
              <a:rPr lang="en-GB" dirty="0">
                <a:solidFill>
                  <a:schemeClr val="bg1"/>
                </a:solidFill>
              </a:rPr>
              <a:t>Exploration</a:t>
            </a:r>
          </a:p>
        </p:txBody>
      </p:sp>
      <p:sp>
        <p:nvSpPr>
          <p:cNvPr id="430" name="TextBox 429">
            <a:extLst>
              <a:ext uri="{FF2B5EF4-FFF2-40B4-BE49-F238E27FC236}">
                <a16:creationId xmlns:a16="http://schemas.microsoft.com/office/drawing/2014/main" id="{D8903E49-0C28-4F09-BC42-518EEFD3FFAB}"/>
              </a:ext>
            </a:extLst>
          </p:cNvPr>
          <p:cNvSpPr txBox="1"/>
          <p:nvPr/>
        </p:nvSpPr>
        <p:spPr>
          <a:xfrm rot="20092976">
            <a:off x="786251" y="4403584"/>
            <a:ext cx="1404826" cy="755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Style &amp;</a:t>
            </a:r>
          </a:p>
          <a:p>
            <a:pPr algn="ctr"/>
            <a:r>
              <a:rPr lang="en-GB" dirty="0">
                <a:solidFill>
                  <a:schemeClr val="bg1"/>
                </a:solidFill>
              </a:rPr>
              <a:t> Genre</a:t>
            </a:r>
          </a:p>
        </p:txBody>
      </p:sp>
      <p:sp>
        <p:nvSpPr>
          <p:cNvPr id="431" name="TextBox 430">
            <a:extLst>
              <a:ext uri="{FF2B5EF4-FFF2-40B4-BE49-F238E27FC236}">
                <a16:creationId xmlns:a16="http://schemas.microsoft.com/office/drawing/2014/main" id="{FB8D2152-945E-4CD8-8209-36BE3956CE25}"/>
              </a:ext>
            </a:extLst>
          </p:cNvPr>
          <p:cNvSpPr txBox="1"/>
          <p:nvPr/>
        </p:nvSpPr>
        <p:spPr>
          <a:xfrm>
            <a:off x="3178396" y="4061182"/>
            <a:ext cx="1904689" cy="7555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Understanding </a:t>
            </a:r>
          </a:p>
          <a:p>
            <a:r>
              <a:rPr lang="en-GB" dirty="0">
                <a:solidFill>
                  <a:schemeClr val="bg1"/>
                </a:solidFill>
              </a:rPr>
              <a:t>Drama</a:t>
            </a:r>
          </a:p>
        </p:txBody>
      </p:sp>
      <p:sp>
        <p:nvSpPr>
          <p:cNvPr id="432" name="TextBox 431">
            <a:extLst>
              <a:ext uri="{FF2B5EF4-FFF2-40B4-BE49-F238E27FC236}">
                <a16:creationId xmlns:a16="http://schemas.microsoft.com/office/drawing/2014/main" id="{BD0C11BA-0975-4D0D-B20E-597836AF1EE7}"/>
              </a:ext>
            </a:extLst>
          </p:cNvPr>
          <p:cNvSpPr txBox="1"/>
          <p:nvPr/>
        </p:nvSpPr>
        <p:spPr>
          <a:xfrm>
            <a:off x="6184961" y="3992965"/>
            <a:ext cx="1127488" cy="7555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Devising</a:t>
            </a:r>
          </a:p>
          <a:p>
            <a:r>
              <a:rPr lang="en-GB" dirty="0">
                <a:solidFill>
                  <a:schemeClr val="bg1"/>
                </a:solidFill>
              </a:rPr>
              <a:t> Drama</a:t>
            </a:r>
          </a:p>
        </p:txBody>
      </p:sp>
      <p:sp>
        <p:nvSpPr>
          <p:cNvPr id="439" name="TextBox 438">
            <a:extLst>
              <a:ext uri="{FF2B5EF4-FFF2-40B4-BE49-F238E27FC236}">
                <a16:creationId xmlns:a16="http://schemas.microsoft.com/office/drawing/2014/main" id="{E2A1C7C6-F3F5-406E-9763-62485721A3B3}"/>
              </a:ext>
            </a:extLst>
          </p:cNvPr>
          <p:cNvSpPr txBox="1"/>
          <p:nvPr/>
        </p:nvSpPr>
        <p:spPr>
          <a:xfrm>
            <a:off x="7469150" y="1921133"/>
            <a:ext cx="1142429" cy="7555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Texts in</a:t>
            </a:r>
          </a:p>
          <a:p>
            <a:r>
              <a:rPr lang="en-GB" dirty="0">
                <a:solidFill>
                  <a:schemeClr val="bg1"/>
                </a:solidFill>
              </a:rPr>
              <a:t> Practice</a:t>
            </a:r>
          </a:p>
        </p:txBody>
      </p:sp>
      <p:sp>
        <p:nvSpPr>
          <p:cNvPr id="443" name="TextBox 442">
            <a:extLst>
              <a:ext uri="{FF2B5EF4-FFF2-40B4-BE49-F238E27FC236}">
                <a16:creationId xmlns:a16="http://schemas.microsoft.com/office/drawing/2014/main" id="{9E9479B3-0283-4442-A073-7BEB5D746B0F}"/>
              </a:ext>
            </a:extLst>
          </p:cNvPr>
          <p:cNvSpPr txBox="1"/>
          <p:nvPr/>
        </p:nvSpPr>
        <p:spPr>
          <a:xfrm>
            <a:off x="3852432" y="1804594"/>
            <a:ext cx="2652457" cy="423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Understanding Drama</a:t>
            </a:r>
          </a:p>
        </p:txBody>
      </p:sp>
      <p:pic>
        <p:nvPicPr>
          <p:cNvPr id="449" name="Picture 448">
            <a:extLst>
              <a:ext uri="{FF2B5EF4-FFF2-40B4-BE49-F238E27FC236}">
                <a16:creationId xmlns:a16="http://schemas.microsoft.com/office/drawing/2014/main" id="{8BDFDE5B-FE29-4C5D-87BA-92EF17FE02E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0618" y="15673286"/>
            <a:ext cx="742601" cy="509681"/>
          </a:xfrm>
          <a:prstGeom prst="rect">
            <a:avLst/>
          </a:prstGeom>
        </p:spPr>
      </p:pic>
      <p:pic>
        <p:nvPicPr>
          <p:cNvPr id="451" name="Picture 450">
            <a:extLst>
              <a:ext uri="{FF2B5EF4-FFF2-40B4-BE49-F238E27FC236}">
                <a16:creationId xmlns:a16="http://schemas.microsoft.com/office/drawing/2014/main" id="{655680D3-9DD4-420C-9670-8CD9EC51CE9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4164" y="15518106"/>
            <a:ext cx="710145" cy="902847"/>
          </a:xfrm>
          <a:prstGeom prst="rect">
            <a:avLst/>
          </a:prstGeom>
        </p:spPr>
      </p:pic>
      <p:pic>
        <p:nvPicPr>
          <p:cNvPr id="453" name="Picture 452">
            <a:extLst>
              <a:ext uri="{FF2B5EF4-FFF2-40B4-BE49-F238E27FC236}">
                <a16:creationId xmlns:a16="http://schemas.microsoft.com/office/drawing/2014/main" id="{2161715A-D054-4095-B786-3AFB63A7FA2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93373">
            <a:off x="1955798" y="15508601"/>
            <a:ext cx="880448" cy="585898"/>
          </a:xfrm>
          <a:prstGeom prst="rect">
            <a:avLst/>
          </a:prstGeom>
        </p:spPr>
      </p:pic>
      <p:pic>
        <p:nvPicPr>
          <p:cNvPr id="459" name="Picture 458">
            <a:extLst>
              <a:ext uri="{FF2B5EF4-FFF2-40B4-BE49-F238E27FC236}">
                <a16:creationId xmlns:a16="http://schemas.microsoft.com/office/drawing/2014/main" id="{FBADEE9B-1250-48AC-9324-D5FE8EC021C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9991" y="13326768"/>
            <a:ext cx="1022495" cy="701786"/>
          </a:xfrm>
          <a:prstGeom prst="rect">
            <a:avLst/>
          </a:prstGeom>
        </p:spPr>
      </p:pic>
      <p:pic>
        <p:nvPicPr>
          <p:cNvPr id="461" name="Picture 460" descr="A picture containing indoor, person, holding, wearing&#10;&#10;Description automatically generated">
            <a:extLst>
              <a:ext uri="{FF2B5EF4-FFF2-40B4-BE49-F238E27FC236}">
                <a16:creationId xmlns:a16="http://schemas.microsoft.com/office/drawing/2014/main" id="{A0C11E71-DC48-4F24-B206-F3C7AE47854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931" y="13372964"/>
            <a:ext cx="625238" cy="925397"/>
          </a:xfrm>
          <a:prstGeom prst="rect">
            <a:avLst/>
          </a:prstGeom>
        </p:spPr>
      </p:pic>
      <p:pic>
        <p:nvPicPr>
          <p:cNvPr id="465" name="Picture 464" descr="A person wearing a suit and tie&#10;&#10;Description automatically generated">
            <a:extLst>
              <a:ext uri="{FF2B5EF4-FFF2-40B4-BE49-F238E27FC236}">
                <a16:creationId xmlns:a16="http://schemas.microsoft.com/office/drawing/2014/main" id="{1381575F-A61A-49DB-A07E-8231BE279A5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4320" y="12707440"/>
            <a:ext cx="635867" cy="755592"/>
          </a:xfrm>
          <a:prstGeom prst="rect">
            <a:avLst/>
          </a:prstGeom>
        </p:spPr>
      </p:pic>
      <p:pic>
        <p:nvPicPr>
          <p:cNvPr id="467" name="Picture 466" descr="A picture containing photo, man, woman, young&#10;&#10;Description automatically generated">
            <a:extLst>
              <a:ext uri="{FF2B5EF4-FFF2-40B4-BE49-F238E27FC236}">
                <a16:creationId xmlns:a16="http://schemas.microsoft.com/office/drawing/2014/main" id="{CA4A27B9-FC28-43F1-8091-96C06A0190FD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4550" y="11139372"/>
            <a:ext cx="1554168" cy="779466"/>
          </a:xfrm>
          <a:prstGeom prst="rect">
            <a:avLst/>
          </a:prstGeom>
        </p:spPr>
      </p:pic>
      <p:pic>
        <p:nvPicPr>
          <p:cNvPr id="469" name="Picture 468">
            <a:extLst>
              <a:ext uri="{FF2B5EF4-FFF2-40B4-BE49-F238E27FC236}">
                <a16:creationId xmlns:a16="http://schemas.microsoft.com/office/drawing/2014/main" id="{156DEE42-EE0C-473A-ABED-775C4866E3CB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3393" y="11038351"/>
            <a:ext cx="892158" cy="892158"/>
          </a:xfrm>
          <a:prstGeom prst="rect">
            <a:avLst/>
          </a:prstGeom>
        </p:spPr>
      </p:pic>
      <p:pic>
        <p:nvPicPr>
          <p:cNvPr id="471" name="Picture 470" descr="A close up of a plant&#10;&#10;Description automatically generated">
            <a:extLst>
              <a:ext uri="{FF2B5EF4-FFF2-40B4-BE49-F238E27FC236}">
                <a16:creationId xmlns:a16="http://schemas.microsoft.com/office/drawing/2014/main" id="{8366B8AB-E3B4-498E-B5AA-75949951ED46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34" t="5115" r="11285"/>
          <a:stretch/>
        </p:blipFill>
        <p:spPr>
          <a:xfrm>
            <a:off x="1325090" y="10824196"/>
            <a:ext cx="674124" cy="639351"/>
          </a:xfrm>
          <a:prstGeom prst="rect">
            <a:avLst/>
          </a:prstGeom>
        </p:spPr>
      </p:pic>
      <p:pic>
        <p:nvPicPr>
          <p:cNvPr id="473" name="Picture 472" descr="A group of people standing in a room&#10;&#10;Description automatically generated">
            <a:extLst>
              <a:ext uri="{FF2B5EF4-FFF2-40B4-BE49-F238E27FC236}">
                <a16:creationId xmlns:a16="http://schemas.microsoft.com/office/drawing/2014/main" id="{BEE1A2BC-E349-40A9-B160-29A96206F583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96563">
            <a:off x="1660669" y="8940458"/>
            <a:ext cx="979622" cy="752267"/>
          </a:xfrm>
          <a:prstGeom prst="rect">
            <a:avLst/>
          </a:prstGeom>
        </p:spPr>
      </p:pic>
      <p:pic>
        <p:nvPicPr>
          <p:cNvPr id="475" name="Picture 474" descr="A close up of a logo&#10;&#10;Description automatically generated">
            <a:extLst>
              <a:ext uri="{FF2B5EF4-FFF2-40B4-BE49-F238E27FC236}">
                <a16:creationId xmlns:a16="http://schemas.microsoft.com/office/drawing/2014/main" id="{24685E9A-D34C-481A-A0CC-DB874BD69DC0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2570" y="8773918"/>
            <a:ext cx="1288667" cy="884025"/>
          </a:xfrm>
          <a:prstGeom prst="rect">
            <a:avLst/>
          </a:prstGeom>
        </p:spPr>
      </p:pic>
      <p:pic>
        <p:nvPicPr>
          <p:cNvPr id="477" name="Picture 476" descr="A close up of a red curtain&#10;&#10;Description automatically generated">
            <a:extLst>
              <a:ext uri="{FF2B5EF4-FFF2-40B4-BE49-F238E27FC236}">
                <a16:creationId xmlns:a16="http://schemas.microsoft.com/office/drawing/2014/main" id="{A243B222-FB2F-4583-B00D-A5FAAD70A158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451" y="6470173"/>
            <a:ext cx="615140" cy="615140"/>
          </a:xfrm>
          <a:prstGeom prst="rect">
            <a:avLst/>
          </a:prstGeom>
        </p:spPr>
      </p:pic>
      <p:pic>
        <p:nvPicPr>
          <p:cNvPr id="479" name="Picture 478" descr="A person wearing glasses and looking at the camera&#10;&#10;Description automatically generated">
            <a:extLst>
              <a:ext uri="{FF2B5EF4-FFF2-40B4-BE49-F238E27FC236}">
                <a16:creationId xmlns:a16="http://schemas.microsoft.com/office/drawing/2014/main" id="{FB7860B1-9C86-4139-ABFF-F06171151A8C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2859" y="6317543"/>
            <a:ext cx="560925" cy="895308"/>
          </a:xfrm>
          <a:prstGeom prst="rect">
            <a:avLst/>
          </a:prstGeom>
        </p:spPr>
      </p:pic>
      <p:pic>
        <p:nvPicPr>
          <p:cNvPr id="481" name="Picture 480">
            <a:extLst>
              <a:ext uri="{FF2B5EF4-FFF2-40B4-BE49-F238E27FC236}">
                <a16:creationId xmlns:a16="http://schemas.microsoft.com/office/drawing/2014/main" id="{52608505-133C-44C7-B867-71B4C9717044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6846" y="6308177"/>
            <a:ext cx="594785" cy="901291"/>
          </a:xfrm>
          <a:prstGeom prst="rect">
            <a:avLst/>
          </a:prstGeom>
        </p:spPr>
      </p:pic>
      <p:pic>
        <p:nvPicPr>
          <p:cNvPr id="483" name="Picture 482" descr="A person holding a sign&#10;&#10;Description automatically generated">
            <a:extLst>
              <a:ext uri="{FF2B5EF4-FFF2-40B4-BE49-F238E27FC236}">
                <a16:creationId xmlns:a16="http://schemas.microsoft.com/office/drawing/2014/main" id="{06510E1A-2DE7-4CEE-85D1-6FA1F10D3EE3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932" y="5321739"/>
            <a:ext cx="859971" cy="543567"/>
          </a:xfrm>
          <a:prstGeom prst="rect">
            <a:avLst/>
          </a:prstGeom>
        </p:spPr>
      </p:pic>
      <p:pic>
        <p:nvPicPr>
          <p:cNvPr id="485" name="Picture 484" descr="A close up of a sign&#10;&#10;Description automatically generated">
            <a:extLst>
              <a:ext uri="{FF2B5EF4-FFF2-40B4-BE49-F238E27FC236}">
                <a16:creationId xmlns:a16="http://schemas.microsoft.com/office/drawing/2014/main" id="{B04ABBC0-06DD-4012-9B06-B9A2FB5A6230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8372" y="4001055"/>
            <a:ext cx="879272" cy="832984"/>
          </a:xfrm>
          <a:prstGeom prst="rect">
            <a:avLst/>
          </a:prstGeom>
        </p:spPr>
      </p:pic>
      <p:pic>
        <p:nvPicPr>
          <p:cNvPr id="489" name="Picture 488" descr="A picture containing text, newspaper&#10;&#10;Description automatically generated">
            <a:extLst>
              <a:ext uri="{FF2B5EF4-FFF2-40B4-BE49-F238E27FC236}">
                <a16:creationId xmlns:a16="http://schemas.microsoft.com/office/drawing/2014/main" id="{35C66737-1200-4FEC-A1EE-F885D611D207}"/>
              </a:ext>
            </a:extLst>
          </p:cNvPr>
          <p:cNvPicPr>
            <a:picLocks noChangeAspect="1"/>
          </p:cNvPicPr>
          <p:nvPr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13" t="1820" r="17565" b="32202"/>
          <a:stretch/>
        </p:blipFill>
        <p:spPr>
          <a:xfrm>
            <a:off x="5391221" y="3949476"/>
            <a:ext cx="847346" cy="863792"/>
          </a:xfrm>
          <a:prstGeom prst="rect">
            <a:avLst/>
          </a:prstGeom>
        </p:spPr>
      </p:pic>
      <p:pic>
        <p:nvPicPr>
          <p:cNvPr id="494" name="Picture 493" descr="A close up of a stage&#10;&#10;Description automatically generated">
            <a:extLst>
              <a:ext uri="{FF2B5EF4-FFF2-40B4-BE49-F238E27FC236}">
                <a16:creationId xmlns:a16="http://schemas.microsoft.com/office/drawing/2014/main" id="{6F46F848-3712-4C7D-9E5D-7CDC75E86C9C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8497" y="6350532"/>
            <a:ext cx="1220198" cy="819279"/>
          </a:xfrm>
          <a:prstGeom prst="rect">
            <a:avLst/>
          </a:prstGeom>
        </p:spPr>
      </p:pic>
      <p:pic>
        <p:nvPicPr>
          <p:cNvPr id="496" name="Picture 495" descr="A picture containing sitting, light&#10;&#10;Description automatically generated">
            <a:extLst>
              <a:ext uri="{FF2B5EF4-FFF2-40B4-BE49-F238E27FC236}">
                <a16:creationId xmlns:a16="http://schemas.microsoft.com/office/drawing/2014/main" id="{AB28019F-A006-4D7E-92C9-78D27EAB80FC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4252" y="2862516"/>
            <a:ext cx="673979" cy="680040"/>
          </a:xfrm>
          <a:prstGeom prst="rect">
            <a:avLst/>
          </a:prstGeom>
        </p:spPr>
      </p:pic>
      <p:pic>
        <p:nvPicPr>
          <p:cNvPr id="498" name="Picture 497" descr="A close up of a sign&#10;&#10;Description automatically generated">
            <a:extLst>
              <a:ext uri="{FF2B5EF4-FFF2-40B4-BE49-F238E27FC236}">
                <a16:creationId xmlns:a16="http://schemas.microsoft.com/office/drawing/2014/main" id="{47417485-FCE9-4E84-8B3E-1DD747E370E0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2047" y="1760195"/>
            <a:ext cx="895519" cy="848376"/>
          </a:xfrm>
          <a:prstGeom prst="rect">
            <a:avLst/>
          </a:prstGeom>
        </p:spPr>
      </p:pic>
      <p:sp>
        <p:nvSpPr>
          <p:cNvPr id="501" name="TextBox 500">
            <a:extLst>
              <a:ext uri="{FF2B5EF4-FFF2-40B4-BE49-F238E27FC236}">
                <a16:creationId xmlns:a16="http://schemas.microsoft.com/office/drawing/2014/main" id="{03F80F07-1CDA-4559-A758-6E26CAA7F659}"/>
              </a:ext>
            </a:extLst>
          </p:cNvPr>
          <p:cNvSpPr txBox="1"/>
          <p:nvPr/>
        </p:nvSpPr>
        <p:spPr>
          <a:xfrm>
            <a:off x="5893238" y="601579"/>
            <a:ext cx="184731" cy="423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502" name="TextBox 501">
            <a:extLst>
              <a:ext uri="{FF2B5EF4-FFF2-40B4-BE49-F238E27FC236}">
                <a16:creationId xmlns:a16="http://schemas.microsoft.com/office/drawing/2014/main" id="{F395B8D6-CD7D-4FDD-956F-C8D035D5A1A6}"/>
              </a:ext>
            </a:extLst>
          </p:cNvPr>
          <p:cNvSpPr txBox="1"/>
          <p:nvPr/>
        </p:nvSpPr>
        <p:spPr>
          <a:xfrm>
            <a:off x="1956906" y="313474"/>
            <a:ext cx="5974516" cy="58477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i="1" dirty="0">
                <a:solidFill>
                  <a:schemeClr val="accent1">
                    <a:lumMod val="75000"/>
                  </a:schemeClr>
                </a:solidFill>
              </a:rPr>
              <a:t>Drama Learning Journey</a:t>
            </a:r>
          </a:p>
        </p:txBody>
      </p:sp>
      <p:sp>
        <p:nvSpPr>
          <p:cNvPr id="510" name="Rectangle 509">
            <a:extLst>
              <a:ext uri="{FF2B5EF4-FFF2-40B4-BE49-F238E27FC236}">
                <a16:creationId xmlns:a16="http://schemas.microsoft.com/office/drawing/2014/main" id="{258E9392-AF3B-4C17-81F2-F213B68AE9F2}"/>
              </a:ext>
            </a:extLst>
          </p:cNvPr>
          <p:cNvSpPr/>
          <p:nvPr/>
        </p:nvSpPr>
        <p:spPr>
          <a:xfrm>
            <a:off x="5701416" y="16829458"/>
            <a:ext cx="3768484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100" b="1" dirty="0" smtClean="0"/>
              <a:t>Question: How do we communicate to an audience?</a:t>
            </a:r>
          </a:p>
          <a:p>
            <a:pPr algn="ctr"/>
            <a:r>
              <a:rPr lang="en-GB" sz="1100" dirty="0" smtClean="0"/>
              <a:t>students </a:t>
            </a:r>
            <a:r>
              <a:rPr lang="en-GB" sz="1100" dirty="0"/>
              <a:t>develop their physical </a:t>
            </a:r>
            <a:r>
              <a:rPr lang="en-GB" sz="1100" dirty="0" smtClean="0"/>
              <a:t>and vocal skills </a:t>
            </a:r>
            <a:r>
              <a:rPr lang="en-GB" sz="1100" dirty="0"/>
              <a:t>by exploring </a:t>
            </a:r>
            <a:r>
              <a:rPr lang="en-GB" sz="1100" dirty="0" smtClean="0"/>
              <a:t>the basic techniques of Drama</a:t>
            </a:r>
            <a:endParaRPr lang="en-GB" sz="1100" dirty="0"/>
          </a:p>
        </p:txBody>
      </p:sp>
      <p:sp>
        <p:nvSpPr>
          <p:cNvPr id="511" name="Rectangle 510">
            <a:extLst>
              <a:ext uri="{FF2B5EF4-FFF2-40B4-BE49-F238E27FC236}">
                <a16:creationId xmlns:a16="http://schemas.microsoft.com/office/drawing/2014/main" id="{1D16C891-D192-48F9-ABEC-5B3E7450C29A}"/>
              </a:ext>
            </a:extLst>
          </p:cNvPr>
          <p:cNvSpPr/>
          <p:nvPr/>
        </p:nvSpPr>
        <p:spPr>
          <a:xfrm>
            <a:off x="7188214" y="14275838"/>
            <a:ext cx="25810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100" b="1" dirty="0"/>
              <a:t>Question: Should drama educate or entertain?                 </a:t>
            </a:r>
          </a:p>
          <a:p>
            <a:pPr algn="ctr"/>
            <a:r>
              <a:rPr lang="en-GB" sz="1100" dirty="0"/>
              <a:t>Exploring the true story of the disappearance of Dan Nolan – students explore the range of drama conventions &amp; style of Verbatim Theatre</a:t>
            </a:r>
          </a:p>
        </p:txBody>
      </p:sp>
      <p:sp>
        <p:nvSpPr>
          <p:cNvPr id="1024" name="Rectangle 1023">
            <a:extLst>
              <a:ext uri="{FF2B5EF4-FFF2-40B4-BE49-F238E27FC236}">
                <a16:creationId xmlns:a16="http://schemas.microsoft.com/office/drawing/2014/main" id="{D02BE0CC-71B6-4A56-B710-E41B166CD640}"/>
              </a:ext>
            </a:extLst>
          </p:cNvPr>
          <p:cNvSpPr/>
          <p:nvPr/>
        </p:nvSpPr>
        <p:spPr>
          <a:xfrm>
            <a:off x="95988" y="7226950"/>
            <a:ext cx="272005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100" b="1" dirty="0"/>
              <a:t>Question: Theatre should connect to people’s lives not be a piece of candy floss. Agree or Disagree? </a:t>
            </a:r>
            <a:r>
              <a:rPr lang="en-GB" sz="1100" dirty="0"/>
              <a:t>Component 3 Intro to performance </a:t>
            </a:r>
            <a:r>
              <a:rPr lang="en-GB" sz="1100" dirty="0" smtClean="0"/>
              <a:t>using Blood Brothers</a:t>
            </a:r>
            <a:endParaRPr lang="en-GB" sz="1100" dirty="0"/>
          </a:p>
        </p:txBody>
      </p:sp>
      <p:sp>
        <p:nvSpPr>
          <p:cNvPr id="1025" name="Rectangle 1024">
            <a:extLst>
              <a:ext uri="{FF2B5EF4-FFF2-40B4-BE49-F238E27FC236}">
                <a16:creationId xmlns:a16="http://schemas.microsoft.com/office/drawing/2014/main" id="{74BD4E4C-007E-4C8A-B913-316CD96C2A46}"/>
              </a:ext>
            </a:extLst>
          </p:cNvPr>
          <p:cNvSpPr/>
          <p:nvPr/>
        </p:nvSpPr>
        <p:spPr>
          <a:xfrm>
            <a:off x="86710" y="3308672"/>
            <a:ext cx="101659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b="1" dirty="0"/>
              <a:t>Question: Whose style is it anyway?                    </a:t>
            </a:r>
          </a:p>
          <a:p>
            <a:r>
              <a:rPr lang="en-GB" sz="900" dirty="0"/>
              <a:t>Component 2 intro to devising – workshop practitioner’s </a:t>
            </a:r>
            <a:r>
              <a:rPr lang="en-GB" sz="900" dirty="0" smtClean="0"/>
              <a:t>style</a:t>
            </a:r>
          </a:p>
          <a:p>
            <a:r>
              <a:rPr lang="en-GB" sz="900" dirty="0" smtClean="0">
                <a:solidFill>
                  <a:srgbClr val="7030A0"/>
                </a:solidFill>
              </a:rPr>
              <a:t>DIRECTORS OPPORTUNITY</a:t>
            </a:r>
            <a:endParaRPr lang="en-GB" sz="900" dirty="0">
              <a:solidFill>
                <a:srgbClr val="7030A0"/>
              </a:solidFill>
            </a:endParaRPr>
          </a:p>
        </p:txBody>
      </p:sp>
      <p:sp>
        <p:nvSpPr>
          <p:cNvPr id="1034" name="Rectangle 1033">
            <a:extLst>
              <a:ext uri="{FF2B5EF4-FFF2-40B4-BE49-F238E27FC236}">
                <a16:creationId xmlns:a16="http://schemas.microsoft.com/office/drawing/2014/main" id="{1988F539-446A-4DD1-8E62-68A4C2128E96}"/>
              </a:ext>
            </a:extLst>
          </p:cNvPr>
          <p:cNvSpPr/>
          <p:nvPr/>
        </p:nvSpPr>
        <p:spPr>
          <a:xfrm>
            <a:off x="6275093" y="2718122"/>
            <a:ext cx="1774379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b="1" dirty="0"/>
              <a:t>Question: How can you communicate effectively to an audience?    </a:t>
            </a:r>
            <a:r>
              <a:rPr lang="en-GB" sz="900" dirty="0"/>
              <a:t>Component 3 – study of plays for monologues and group work </a:t>
            </a:r>
            <a:r>
              <a:rPr lang="en-GB" sz="900" dirty="0" smtClean="0">
                <a:solidFill>
                  <a:srgbClr val="7030A0"/>
                </a:solidFill>
              </a:rPr>
              <a:t>Directors opportunity</a:t>
            </a:r>
            <a:endParaRPr lang="en-GB" sz="1100" b="1" dirty="0" smtClean="0">
              <a:solidFill>
                <a:srgbClr val="7030A0"/>
              </a:solidFill>
            </a:endParaRPr>
          </a:p>
          <a:p>
            <a:r>
              <a:rPr lang="en-GB" sz="1000" b="1" dirty="0">
                <a:solidFill>
                  <a:srgbClr val="00B050"/>
                </a:solidFill>
              </a:rPr>
              <a:t>E</a:t>
            </a:r>
            <a:r>
              <a:rPr lang="en-GB" sz="1000" b="1" dirty="0" smtClean="0">
                <a:solidFill>
                  <a:srgbClr val="00B050"/>
                </a:solidFill>
              </a:rPr>
              <a:t>motion </a:t>
            </a:r>
            <a:r>
              <a:rPr lang="en-GB" sz="1000" b="1" dirty="0">
                <a:solidFill>
                  <a:srgbClr val="00B050"/>
                </a:solidFill>
              </a:rPr>
              <a:t>memory</a:t>
            </a:r>
          </a:p>
          <a:p>
            <a:r>
              <a:rPr lang="en-GB" sz="1000" b="1" dirty="0">
                <a:solidFill>
                  <a:srgbClr val="00B050"/>
                </a:solidFill>
              </a:rPr>
              <a:t>Given </a:t>
            </a:r>
            <a:r>
              <a:rPr lang="en-GB" sz="1000" b="1" dirty="0" smtClean="0">
                <a:solidFill>
                  <a:srgbClr val="00B050"/>
                </a:solidFill>
              </a:rPr>
              <a:t>circumstances</a:t>
            </a:r>
          </a:p>
          <a:p>
            <a:r>
              <a:rPr lang="en-GB" sz="1000" b="1" dirty="0" smtClean="0">
                <a:solidFill>
                  <a:srgbClr val="00B050"/>
                </a:solidFill>
              </a:rPr>
              <a:t>Magic If</a:t>
            </a:r>
            <a:endParaRPr lang="en-GB" sz="1000" b="1" dirty="0">
              <a:solidFill>
                <a:srgbClr val="00B050"/>
              </a:solidFill>
            </a:endParaRPr>
          </a:p>
          <a:p>
            <a:endParaRPr lang="en-GB" sz="1100" dirty="0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61EAA334-5D45-46F2-95B6-FB32E150CF48}"/>
              </a:ext>
            </a:extLst>
          </p:cNvPr>
          <p:cNvSpPr/>
          <p:nvPr/>
        </p:nvSpPr>
        <p:spPr>
          <a:xfrm>
            <a:off x="3681516" y="1147311"/>
            <a:ext cx="4857750" cy="6001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1100" b="1" dirty="0"/>
              <a:t>Question: Is it important to stay true to a playwright’s intention? </a:t>
            </a:r>
          </a:p>
          <a:p>
            <a:r>
              <a:rPr lang="en-GB" sz="1100" dirty="0"/>
              <a:t>Component 1 - </a:t>
            </a:r>
            <a:r>
              <a:rPr lang="en-GB" sz="1100" dirty="0" smtClean="0"/>
              <a:t>Understanding </a:t>
            </a:r>
            <a:r>
              <a:rPr lang="en-GB" sz="1100" dirty="0"/>
              <a:t>Drama - Study of set text Blood Brothers. </a:t>
            </a:r>
            <a:endParaRPr lang="en-GB" sz="1100" dirty="0" smtClean="0"/>
          </a:p>
          <a:p>
            <a:r>
              <a:rPr lang="en-GB" sz="1100" dirty="0" smtClean="0">
                <a:solidFill>
                  <a:schemeClr val="accent4">
                    <a:lumMod val="50000"/>
                  </a:schemeClr>
                </a:solidFill>
              </a:rPr>
              <a:t>4MQ</a:t>
            </a:r>
            <a:r>
              <a:rPr lang="en-GB" sz="1100" dirty="0" smtClean="0"/>
              <a:t> </a:t>
            </a:r>
            <a:r>
              <a:rPr lang="en-GB" sz="1100" dirty="0" smtClean="0">
                <a:solidFill>
                  <a:schemeClr val="bg1">
                    <a:lumMod val="50000"/>
                  </a:schemeClr>
                </a:solidFill>
              </a:rPr>
              <a:t> 8MQ  12MQ </a:t>
            </a:r>
            <a:r>
              <a:rPr lang="en-GB" sz="1100" dirty="0" smtClean="0"/>
              <a:t> </a:t>
            </a:r>
            <a:r>
              <a:rPr lang="en-GB" sz="1100" dirty="0" smtClean="0">
                <a:solidFill>
                  <a:srgbClr val="FFC000"/>
                </a:solidFill>
              </a:rPr>
              <a:t>20MQ</a:t>
            </a:r>
            <a:r>
              <a:rPr lang="en-GB" sz="1100" dirty="0" smtClean="0"/>
              <a:t>  </a:t>
            </a:r>
            <a:r>
              <a:rPr lang="en-GB" sz="1100" dirty="0" smtClean="0">
                <a:solidFill>
                  <a:srgbClr val="7030A0"/>
                </a:solidFill>
              </a:rPr>
              <a:t>32MQ</a:t>
            </a:r>
            <a:endParaRPr lang="en-GB" sz="1100" dirty="0">
              <a:solidFill>
                <a:srgbClr val="7030A0"/>
              </a:solidFill>
            </a:endParaRPr>
          </a:p>
        </p:txBody>
      </p:sp>
      <p:sp>
        <p:nvSpPr>
          <p:cNvPr id="1036" name="Rectangle 1035">
            <a:extLst>
              <a:ext uri="{FF2B5EF4-FFF2-40B4-BE49-F238E27FC236}">
                <a16:creationId xmlns:a16="http://schemas.microsoft.com/office/drawing/2014/main" id="{E655970F-B777-4378-8366-DA6D2431E190}"/>
              </a:ext>
            </a:extLst>
          </p:cNvPr>
          <p:cNvSpPr/>
          <p:nvPr/>
        </p:nvSpPr>
        <p:spPr>
          <a:xfrm>
            <a:off x="3223658" y="3181346"/>
            <a:ext cx="231178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b="1" dirty="0"/>
              <a:t>Question: What role does symbolism play in foreshadowing events in Blood Brothers?    </a:t>
            </a:r>
          </a:p>
          <a:p>
            <a:r>
              <a:rPr lang="en-GB" sz="1100" dirty="0"/>
              <a:t>Component 1 Study of Text </a:t>
            </a:r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0E3EE54A-C065-4358-9846-906D42BB18F8}"/>
              </a:ext>
            </a:extLst>
          </p:cNvPr>
          <p:cNvSpPr/>
          <p:nvPr/>
        </p:nvSpPr>
        <p:spPr>
          <a:xfrm>
            <a:off x="810516" y="16496950"/>
            <a:ext cx="355322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b="1" dirty="0"/>
              <a:t>Question: Is Shakespeare </a:t>
            </a:r>
            <a:r>
              <a:rPr lang="en-GB" sz="1200" b="1" dirty="0" smtClean="0"/>
              <a:t>relevant </a:t>
            </a:r>
            <a:r>
              <a:rPr lang="en-GB" sz="1200" b="1" dirty="0"/>
              <a:t>to today's </a:t>
            </a:r>
            <a:r>
              <a:rPr lang="en-GB" sz="1200" b="1" dirty="0" smtClean="0"/>
              <a:t>society?</a:t>
            </a:r>
          </a:p>
          <a:p>
            <a:r>
              <a:rPr lang="en-GB" sz="1200" b="1" dirty="0" smtClean="0"/>
              <a:t>Hamlet and Romeo and Juliet</a:t>
            </a:r>
          </a:p>
          <a:p>
            <a:r>
              <a:rPr lang="en-GB" sz="1200" dirty="0"/>
              <a:t> Students will </a:t>
            </a:r>
            <a:r>
              <a:rPr lang="en-GB" sz="1200" dirty="0" smtClean="0"/>
              <a:t> explore </a:t>
            </a:r>
            <a:r>
              <a:rPr lang="en-GB" sz="1200" dirty="0">
                <a:solidFill>
                  <a:schemeClr val="accent4">
                    <a:lumMod val="75000"/>
                  </a:schemeClr>
                </a:solidFill>
              </a:rPr>
              <a:t>plot, character,</a:t>
            </a:r>
          </a:p>
          <a:p>
            <a:r>
              <a:rPr lang="en-GB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language, </a:t>
            </a:r>
            <a:r>
              <a:rPr lang="en-GB" sz="1200" dirty="0" smtClean="0">
                <a:solidFill>
                  <a:srgbClr val="FFC000"/>
                </a:solidFill>
              </a:rPr>
              <a:t>structure, </a:t>
            </a:r>
            <a:r>
              <a:rPr lang="en-GB" sz="1200" dirty="0" smtClean="0">
                <a:solidFill>
                  <a:srgbClr val="7030A0"/>
                </a:solidFill>
              </a:rPr>
              <a:t>Iambic Pentameter</a:t>
            </a:r>
            <a:endParaRPr lang="en-GB" sz="1200" dirty="0">
              <a:solidFill>
                <a:srgbClr val="7030A0"/>
              </a:solidFill>
            </a:endParaRPr>
          </a:p>
          <a:p>
            <a:endParaRPr lang="en-GB" sz="1200" b="1" dirty="0" smtClean="0"/>
          </a:p>
          <a:p>
            <a:endParaRPr lang="en-GB" sz="1200" b="1" dirty="0"/>
          </a:p>
          <a:p>
            <a:r>
              <a:rPr lang="en-GB" sz="1200" dirty="0"/>
              <a:t> </a:t>
            </a:r>
            <a:endParaRPr lang="en-GB" sz="1100" dirty="0"/>
          </a:p>
        </p:txBody>
      </p:sp>
      <p:sp>
        <p:nvSpPr>
          <p:cNvPr id="1038" name="Rectangle 1037">
            <a:extLst>
              <a:ext uri="{FF2B5EF4-FFF2-40B4-BE49-F238E27FC236}">
                <a16:creationId xmlns:a16="http://schemas.microsoft.com/office/drawing/2014/main" id="{1AD3F0C8-119F-4188-9A46-723C2A2A2C0E}"/>
              </a:ext>
            </a:extLst>
          </p:cNvPr>
          <p:cNvSpPr/>
          <p:nvPr/>
        </p:nvSpPr>
        <p:spPr>
          <a:xfrm>
            <a:off x="5559177" y="9844566"/>
            <a:ext cx="4136721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100" b="1" dirty="0"/>
              <a:t>Question: What makes a character interesting for an audience?                    </a:t>
            </a:r>
          </a:p>
          <a:p>
            <a:pPr algn="ctr"/>
            <a:r>
              <a:rPr lang="en-GB" sz="1100" dirty="0">
                <a:solidFill>
                  <a:schemeClr val="accent4">
                    <a:lumMod val="75000"/>
                  </a:schemeClr>
                </a:solidFill>
              </a:rPr>
              <a:t>Commedia and Pantomime </a:t>
            </a:r>
          </a:p>
          <a:p>
            <a:pPr algn="ctr"/>
            <a:r>
              <a:rPr lang="en-GB" sz="1100" dirty="0">
                <a:solidFill>
                  <a:schemeClr val="bg1">
                    <a:lumMod val="65000"/>
                  </a:schemeClr>
                </a:solidFill>
              </a:rPr>
              <a:t>Students to develop their physical comedy skills </a:t>
            </a:r>
            <a:r>
              <a:rPr lang="en-GB" sz="1100" dirty="0"/>
              <a:t>over a series of teacher led workshops, </a:t>
            </a:r>
            <a:r>
              <a:rPr lang="en-GB" sz="1100" dirty="0">
                <a:solidFill>
                  <a:srgbClr val="FFC000"/>
                </a:solidFill>
              </a:rPr>
              <a:t>including the art of slapstick </a:t>
            </a:r>
            <a:r>
              <a:rPr lang="en-GB" sz="1100" dirty="0">
                <a:solidFill>
                  <a:srgbClr val="7030A0"/>
                </a:solidFill>
              </a:rPr>
              <a:t>to re-tell a </a:t>
            </a:r>
            <a:r>
              <a:rPr lang="en-GB" sz="1100" dirty="0" smtClean="0">
                <a:solidFill>
                  <a:srgbClr val="7030A0"/>
                </a:solidFill>
              </a:rPr>
              <a:t>fairy tale </a:t>
            </a:r>
            <a:r>
              <a:rPr lang="en-GB" sz="1100" dirty="0">
                <a:solidFill>
                  <a:srgbClr val="7030A0"/>
                </a:solidFill>
              </a:rPr>
              <a:t>as a pantomime</a:t>
            </a:r>
          </a:p>
        </p:txBody>
      </p:sp>
      <p:cxnSp>
        <p:nvCxnSpPr>
          <p:cNvPr id="1040" name="Straight Arrow Connector 1039">
            <a:extLst>
              <a:ext uri="{FF2B5EF4-FFF2-40B4-BE49-F238E27FC236}">
                <a16:creationId xmlns:a16="http://schemas.microsoft.com/office/drawing/2014/main" id="{C01303CA-E869-4995-B284-FBDC498685A3}"/>
              </a:ext>
            </a:extLst>
          </p:cNvPr>
          <p:cNvCxnSpPr>
            <a:cxnSpLocks/>
          </p:cNvCxnSpPr>
          <p:nvPr/>
        </p:nvCxnSpPr>
        <p:spPr>
          <a:xfrm flipH="1" flipV="1">
            <a:off x="6766777" y="16468323"/>
            <a:ext cx="5362" cy="3589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6" name="Straight Arrow Connector 1045">
            <a:extLst>
              <a:ext uri="{FF2B5EF4-FFF2-40B4-BE49-F238E27FC236}">
                <a16:creationId xmlns:a16="http://schemas.microsoft.com/office/drawing/2014/main" id="{C4D3E15E-07DE-47E5-88E2-5BC82E63BD05}"/>
              </a:ext>
            </a:extLst>
          </p:cNvPr>
          <p:cNvCxnSpPr>
            <a:cxnSpLocks/>
          </p:cNvCxnSpPr>
          <p:nvPr/>
        </p:nvCxnSpPr>
        <p:spPr>
          <a:xfrm flipH="1" flipV="1">
            <a:off x="3310570" y="16192607"/>
            <a:ext cx="6701" cy="294380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9" name="Straight Arrow Connector 1048">
            <a:extLst>
              <a:ext uri="{FF2B5EF4-FFF2-40B4-BE49-F238E27FC236}">
                <a16:creationId xmlns:a16="http://schemas.microsoft.com/office/drawing/2014/main" id="{852F255D-011F-49FA-9676-8D6A80C00376}"/>
              </a:ext>
            </a:extLst>
          </p:cNvPr>
          <p:cNvCxnSpPr>
            <a:cxnSpLocks/>
          </p:cNvCxnSpPr>
          <p:nvPr/>
        </p:nvCxnSpPr>
        <p:spPr>
          <a:xfrm flipH="1" flipV="1">
            <a:off x="8845139" y="14020695"/>
            <a:ext cx="10043" cy="2291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3" name="Straight Arrow Connector 1052">
            <a:extLst>
              <a:ext uri="{FF2B5EF4-FFF2-40B4-BE49-F238E27FC236}">
                <a16:creationId xmlns:a16="http://schemas.microsoft.com/office/drawing/2014/main" id="{7EC25523-B1FE-480A-9B21-84506628D768}"/>
              </a:ext>
            </a:extLst>
          </p:cNvPr>
          <p:cNvCxnSpPr>
            <a:cxnSpLocks/>
          </p:cNvCxnSpPr>
          <p:nvPr/>
        </p:nvCxnSpPr>
        <p:spPr>
          <a:xfrm>
            <a:off x="7644622" y="10711789"/>
            <a:ext cx="5893" cy="2798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4" name="Straight Arrow Connector 513">
            <a:extLst>
              <a:ext uri="{FF2B5EF4-FFF2-40B4-BE49-F238E27FC236}">
                <a16:creationId xmlns:a16="http://schemas.microsoft.com/office/drawing/2014/main" id="{03E6E23F-7A34-4DD7-B7DF-0818ECE902E3}"/>
              </a:ext>
            </a:extLst>
          </p:cNvPr>
          <p:cNvCxnSpPr>
            <a:cxnSpLocks/>
          </p:cNvCxnSpPr>
          <p:nvPr/>
        </p:nvCxnSpPr>
        <p:spPr>
          <a:xfrm flipV="1">
            <a:off x="1286317" y="6884989"/>
            <a:ext cx="0" cy="3927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0" name="Straight Arrow Connector 519">
            <a:extLst>
              <a:ext uri="{FF2B5EF4-FFF2-40B4-BE49-F238E27FC236}">
                <a16:creationId xmlns:a16="http://schemas.microsoft.com/office/drawing/2014/main" id="{97E59B08-754B-4CB1-9643-B7CF6524FC73}"/>
              </a:ext>
            </a:extLst>
          </p:cNvPr>
          <p:cNvCxnSpPr>
            <a:cxnSpLocks/>
          </p:cNvCxnSpPr>
          <p:nvPr/>
        </p:nvCxnSpPr>
        <p:spPr>
          <a:xfrm>
            <a:off x="840449" y="4339823"/>
            <a:ext cx="34882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4" name="Straight Arrow Connector 523">
            <a:extLst>
              <a:ext uri="{FF2B5EF4-FFF2-40B4-BE49-F238E27FC236}">
                <a16:creationId xmlns:a16="http://schemas.microsoft.com/office/drawing/2014/main" id="{532FABDA-FFAD-4F26-BEAF-068062D3C09F}"/>
              </a:ext>
            </a:extLst>
          </p:cNvPr>
          <p:cNvCxnSpPr>
            <a:cxnSpLocks/>
          </p:cNvCxnSpPr>
          <p:nvPr/>
        </p:nvCxnSpPr>
        <p:spPr>
          <a:xfrm>
            <a:off x="5015338" y="3697410"/>
            <a:ext cx="0" cy="1863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9" name="Straight Arrow Connector 528">
            <a:extLst>
              <a:ext uri="{FF2B5EF4-FFF2-40B4-BE49-F238E27FC236}">
                <a16:creationId xmlns:a16="http://schemas.microsoft.com/office/drawing/2014/main" id="{8ADEB0BF-E409-4F79-8E77-E6D9E0C97BF1}"/>
              </a:ext>
            </a:extLst>
          </p:cNvPr>
          <p:cNvCxnSpPr>
            <a:cxnSpLocks/>
          </p:cNvCxnSpPr>
          <p:nvPr/>
        </p:nvCxnSpPr>
        <p:spPr>
          <a:xfrm flipV="1">
            <a:off x="7601891" y="3289729"/>
            <a:ext cx="692440" cy="1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4" name="Straight Arrow Connector 533">
            <a:extLst>
              <a:ext uri="{FF2B5EF4-FFF2-40B4-BE49-F238E27FC236}">
                <a16:creationId xmlns:a16="http://schemas.microsoft.com/office/drawing/2014/main" id="{BF542A36-3A26-4FA5-8081-E1754A7B31B1}"/>
              </a:ext>
            </a:extLst>
          </p:cNvPr>
          <p:cNvCxnSpPr>
            <a:cxnSpLocks/>
          </p:cNvCxnSpPr>
          <p:nvPr/>
        </p:nvCxnSpPr>
        <p:spPr>
          <a:xfrm flipH="1">
            <a:off x="4209930" y="1799284"/>
            <a:ext cx="229530" cy="1572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7" name="TextBox 536">
            <a:extLst>
              <a:ext uri="{FF2B5EF4-FFF2-40B4-BE49-F238E27FC236}">
                <a16:creationId xmlns:a16="http://schemas.microsoft.com/office/drawing/2014/main" id="{3331DA79-8136-4FC0-8815-5B2D2DBCDFA3}"/>
              </a:ext>
            </a:extLst>
          </p:cNvPr>
          <p:cNvSpPr txBox="1"/>
          <p:nvPr/>
        </p:nvSpPr>
        <p:spPr>
          <a:xfrm>
            <a:off x="4358501" y="4877085"/>
            <a:ext cx="43470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/>
              <a:t>Question: What makes good theatre?</a:t>
            </a:r>
          </a:p>
          <a:p>
            <a:pPr algn="ctr"/>
            <a:r>
              <a:rPr lang="en-GB" sz="1100" dirty="0">
                <a:solidFill>
                  <a:schemeClr val="accent4">
                    <a:lumMod val="50000"/>
                  </a:schemeClr>
                </a:solidFill>
              </a:rPr>
              <a:t>Students will explore a range of stimuli </a:t>
            </a:r>
            <a:r>
              <a:rPr lang="en-GB" sz="1100" dirty="0"/>
              <a:t>&amp; </a:t>
            </a:r>
            <a:r>
              <a:rPr lang="en-GB" sz="1100" dirty="0">
                <a:solidFill>
                  <a:schemeClr val="bg1">
                    <a:lumMod val="65000"/>
                  </a:schemeClr>
                </a:solidFill>
              </a:rPr>
              <a:t>use their knowledge of performance styles</a:t>
            </a:r>
            <a:r>
              <a:rPr lang="en-GB" sz="1100" dirty="0"/>
              <a:t>, </a:t>
            </a:r>
            <a:r>
              <a:rPr lang="en-GB" sz="1100" dirty="0">
                <a:solidFill>
                  <a:srgbClr val="FFC000"/>
                </a:solidFill>
              </a:rPr>
              <a:t>genre &amp; form to devise a piece of theatre </a:t>
            </a:r>
            <a:r>
              <a:rPr lang="en-GB" sz="1100" dirty="0" smtClean="0">
                <a:solidFill>
                  <a:srgbClr val="FFC000"/>
                </a:solidFill>
              </a:rPr>
              <a:t>Reflect</a:t>
            </a:r>
          </a:p>
          <a:p>
            <a:pPr algn="ctr"/>
            <a:r>
              <a:rPr lang="en-GB" sz="1100" dirty="0" smtClean="0">
                <a:solidFill>
                  <a:srgbClr val="7030A0"/>
                </a:solidFill>
              </a:rPr>
              <a:t>their approach in an excellent section 1 </a:t>
            </a:r>
            <a:r>
              <a:rPr lang="en-GB" sz="1100" dirty="0" smtClean="0"/>
              <a:t>Component </a:t>
            </a:r>
            <a:r>
              <a:rPr lang="en-GB" sz="1100" dirty="0"/>
              <a:t>2</a:t>
            </a:r>
          </a:p>
        </p:txBody>
      </p:sp>
      <p:cxnSp>
        <p:nvCxnSpPr>
          <p:cNvPr id="539" name="Straight Arrow Connector 538">
            <a:extLst>
              <a:ext uri="{FF2B5EF4-FFF2-40B4-BE49-F238E27FC236}">
                <a16:creationId xmlns:a16="http://schemas.microsoft.com/office/drawing/2014/main" id="{9A82E50A-0FB3-41A5-BF6D-95F1BCDC201B}"/>
              </a:ext>
            </a:extLst>
          </p:cNvPr>
          <p:cNvCxnSpPr>
            <a:cxnSpLocks/>
          </p:cNvCxnSpPr>
          <p:nvPr/>
        </p:nvCxnSpPr>
        <p:spPr>
          <a:xfrm flipV="1">
            <a:off x="7644622" y="4866518"/>
            <a:ext cx="0" cy="2514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7" name="Straight Arrow Connector 1056">
            <a:extLst>
              <a:ext uri="{FF2B5EF4-FFF2-40B4-BE49-F238E27FC236}">
                <a16:creationId xmlns:a16="http://schemas.microsoft.com/office/drawing/2014/main" id="{6BBE0AE5-6688-4384-A028-31BC8AA7D213}"/>
              </a:ext>
            </a:extLst>
          </p:cNvPr>
          <p:cNvCxnSpPr>
            <a:cxnSpLocks/>
          </p:cNvCxnSpPr>
          <p:nvPr/>
        </p:nvCxnSpPr>
        <p:spPr>
          <a:xfrm flipH="1">
            <a:off x="2846328" y="14542592"/>
            <a:ext cx="267745" cy="2545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6" name="TextBox 1065">
            <a:extLst>
              <a:ext uri="{FF2B5EF4-FFF2-40B4-BE49-F238E27FC236}">
                <a16:creationId xmlns:a16="http://schemas.microsoft.com/office/drawing/2014/main" id="{1F5DE43F-7B1A-48F4-8CB9-00F21164AE5C}"/>
              </a:ext>
            </a:extLst>
          </p:cNvPr>
          <p:cNvSpPr txBox="1"/>
          <p:nvPr/>
        </p:nvSpPr>
        <p:spPr>
          <a:xfrm>
            <a:off x="3385632" y="17129540"/>
            <a:ext cx="6078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 smtClean="0">
                <a:solidFill>
                  <a:srgbClr val="FE5E00"/>
                </a:solidFill>
              </a:rPr>
              <a:t>English</a:t>
            </a:r>
          </a:p>
          <a:p>
            <a:r>
              <a:rPr lang="en-GB" sz="1100" b="1" dirty="0" smtClean="0">
                <a:solidFill>
                  <a:srgbClr val="FE5E00"/>
                </a:solidFill>
              </a:rPr>
              <a:t>History</a:t>
            </a:r>
            <a:endParaRPr lang="en-GB" sz="1100" b="1" dirty="0">
              <a:solidFill>
                <a:srgbClr val="FE5E00"/>
              </a:solidFill>
            </a:endParaRPr>
          </a:p>
        </p:txBody>
      </p:sp>
      <p:sp>
        <p:nvSpPr>
          <p:cNvPr id="1067" name="TextBox 1066">
            <a:extLst>
              <a:ext uri="{FF2B5EF4-FFF2-40B4-BE49-F238E27FC236}">
                <a16:creationId xmlns:a16="http://schemas.microsoft.com/office/drawing/2014/main" id="{F42E496A-B2B5-490F-BAB0-C917899CBFBC}"/>
              </a:ext>
            </a:extLst>
          </p:cNvPr>
          <p:cNvSpPr txBox="1"/>
          <p:nvPr/>
        </p:nvSpPr>
        <p:spPr>
          <a:xfrm>
            <a:off x="7888890" y="10766399"/>
            <a:ext cx="18886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solidFill>
                  <a:srgbClr val="FE5E00"/>
                </a:solidFill>
              </a:rPr>
              <a:t>History – 19</a:t>
            </a:r>
            <a:r>
              <a:rPr lang="en-GB" sz="1100" b="1" baseline="30000" dirty="0">
                <a:solidFill>
                  <a:srgbClr val="FE5E00"/>
                </a:solidFill>
              </a:rPr>
              <a:t>th</a:t>
            </a:r>
            <a:r>
              <a:rPr lang="en-GB" sz="1100" b="1" dirty="0">
                <a:solidFill>
                  <a:srgbClr val="FE5E00"/>
                </a:solidFill>
              </a:rPr>
              <a:t> Century Britain</a:t>
            </a:r>
          </a:p>
        </p:txBody>
      </p:sp>
      <p:sp>
        <p:nvSpPr>
          <p:cNvPr id="1068" name="TextBox 1067">
            <a:extLst>
              <a:ext uri="{FF2B5EF4-FFF2-40B4-BE49-F238E27FC236}">
                <a16:creationId xmlns:a16="http://schemas.microsoft.com/office/drawing/2014/main" id="{E29CED2F-40AC-4CF4-8614-22B3E7D08692}"/>
              </a:ext>
            </a:extLst>
          </p:cNvPr>
          <p:cNvSpPr txBox="1"/>
          <p:nvPr/>
        </p:nvSpPr>
        <p:spPr>
          <a:xfrm>
            <a:off x="4725484" y="16483374"/>
            <a:ext cx="1043876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solidFill>
                  <a:srgbClr val="FF00FF"/>
                </a:solidFill>
              </a:rPr>
              <a:t>Determination</a:t>
            </a:r>
          </a:p>
          <a:p>
            <a:r>
              <a:rPr lang="en-GB" sz="1100" b="1" dirty="0">
                <a:solidFill>
                  <a:srgbClr val="FF00FF"/>
                </a:solidFill>
              </a:rPr>
              <a:t>Compassion</a:t>
            </a:r>
          </a:p>
          <a:p>
            <a:r>
              <a:rPr lang="en-GB" sz="1100" b="1" dirty="0">
                <a:solidFill>
                  <a:srgbClr val="FF00FF"/>
                </a:solidFill>
              </a:rPr>
              <a:t>Integrity</a:t>
            </a:r>
          </a:p>
          <a:p>
            <a:r>
              <a:rPr lang="en-GB" sz="1100" b="1" dirty="0" smtClean="0">
                <a:solidFill>
                  <a:srgbClr val="FF00FF"/>
                </a:solidFill>
              </a:rPr>
              <a:t>Trust</a:t>
            </a:r>
          </a:p>
          <a:p>
            <a:r>
              <a:rPr lang="en-GB" sz="1100" b="1" smtClean="0">
                <a:solidFill>
                  <a:srgbClr val="FF00FF"/>
                </a:solidFill>
              </a:rPr>
              <a:t>Love</a:t>
            </a:r>
            <a:endParaRPr lang="en-GB" sz="1100" b="1" dirty="0" smtClean="0">
              <a:solidFill>
                <a:srgbClr val="FF00FF"/>
              </a:solidFill>
            </a:endParaRPr>
          </a:p>
        </p:txBody>
      </p:sp>
      <p:sp>
        <p:nvSpPr>
          <p:cNvPr id="1069" name="Rectangle 1068">
            <a:extLst>
              <a:ext uri="{FF2B5EF4-FFF2-40B4-BE49-F238E27FC236}">
                <a16:creationId xmlns:a16="http://schemas.microsoft.com/office/drawing/2014/main" id="{BAC2FF17-391A-4304-8C50-A8724E383EB7}"/>
              </a:ext>
            </a:extLst>
          </p:cNvPr>
          <p:cNvSpPr/>
          <p:nvPr/>
        </p:nvSpPr>
        <p:spPr>
          <a:xfrm>
            <a:off x="5937662" y="11900467"/>
            <a:ext cx="129490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b="1" dirty="0">
                <a:solidFill>
                  <a:srgbClr val="FF00FF"/>
                </a:solidFill>
              </a:rPr>
              <a:t>Love of learning</a:t>
            </a:r>
          </a:p>
          <a:p>
            <a:r>
              <a:rPr lang="en-GB" sz="1100" b="1" dirty="0">
                <a:solidFill>
                  <a:srgbClr val="FF00FF"/>
                </a:solidFill>
              </a:rPr>
              <a:t>Sense of humour </a:t>
            </a:r>
          </a:p>
          <a:p>
            <a:r>
              <a:rPr lang="en-GB" sz="1100" b="1" dirty="0">
                <a:solidFill>
                  <a:srgbClr val="FF00FF"/>
                </a:solidFill>
              </a:rPr>
              <a:t>Play</a:t>
            </a:r>
          </a:p>
          <a:p>
            <a:r>
              <a:rPr lang="en-GB" sz="1100" b="1" dirty="0">
                <a:solidFill>
                  <a:srgbClr val="FF00FF"/>
                </a:solidFill>
              </a:rPr>
              <a:t>Confidence</a:t>
            </a:r>
            <a:endParaRPr lang="en-GB" sz="2000" b="1" dirty="0">
              <a:solidFill>
                <a:srgbClr val="FF00FF"/>
              </a:solidFill>
            </a:endParaRPr>
          </a:p>
        </p:txBody>
      </p:sp>
      <p:cxnSp>
        <p:nvCxnSpPr>
          <p:cNvPr id="1072" name="Straight Arrow Connector 1071">
            <a:extLst>
              <a:ext uri="{FF2B5EF4-FFF2-40B4-BE49-F238E27FC236}">
                <a16:creationId xmlns:a16="http://schemas.microsoft.com/office/drawing/2014/main" id="{714C8350-2ED2-4304-8840-B9CCF4A2DA56}"/>
              </a:ext>
            </a:extLst>
          </p:cNvPr>
          <p:cNvCxnSpPr>
            <a:cxnSpLocks/>
          </p:cNvCxnSpPr>
          <p:nvPr/>
        </p:nvCxnSpPr>
        <p:spPr>
          <a:xfrm flipV="1">
            <a:off x="6772139" y="12100883"/>
            <a:ext cx="416075" cy="354444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7" name="Straight Arrow Connector 1076">
            <a:extLst>
              <a:ext uri="{FF2B5EF4-FFF2-40B4-BE49-F238E27FC236}">
                <a16:creationId xmlns:a16="http://schemas.microsoft.com/office/drawing/2014/main" id="{99A6C5F9-A462-4D72-B97E-67F9C748112B}"/>
              </a:ext>
            </a:extLst>
          </p:cNvPr>
          <p:cNvCxnSpPr>
            <a:cxnSpLocks/>
          </p:cNvCxnSpPr>
          <p:nvPr/>
        </p:nvCxnSpPr>
        <p:spPr>
          <a:xfrm flipH="1" flipV="1">
            <a:off x="5554756" y="16160096"/>
            <a:ext cx="150680" cy="493606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6" name="Rectangle 1085">
            <a:extLst>
              <a:ext uri="{FF2B5EF4-FFF2-40B4-BE49-F238E27FC236}">
                <a16:creationId xmlns:a16="http://schemas.microsoft.com/office/drawing/2014/main" id="{A7F20B36-DB02-47A4-8C3A-11D006FBAF0B}"/>
              </a:ext>
            </a:extLst>
          </p:cNvPr>
          <p:cNvSpPr/>
          <p:nvPr/>
        </p:nvSpPr>
        <p:spPr>
          <a:xfrm>
            <a:off x="2527716" y="14817680"/>
            <a:ext cx="183223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GB" sz="1100" b="1" dirty="0">
                <a:solidFill>
                  <a:srgbClr val="00B050"/>
                </a:solidFill>
              </a:rPr>
              <a:t>Drama </a:t>
            </a:r>
            <a:r>
              <a:rPr lang="en-GB" sz="1100" b="1" dirty="0" smtClean="0">
                <a:solidFill>
                  <a:srgbClr val="00B050"/>
                </a:solidFill>
              </a:rPr>
              <a:t>conventions  </a:t>
            </a:r>
          </a:p>
          <a:p>
            <a:pPr>
              <a:buFont typeface="Wingdings" pitchFamily="2" charset="2"/>
              <a:buChar char="§"/>
            </a:pPr>
            <a:r>
              <a:rPr lang="en-GB" sz="1100" b="1" dirty="0" smtClean="0"/>
              <a:t> </a:t>
            </a:r>
            <a:r>
              <a:rPr lang="en-GB" sz="1100" b="1" dirty="0" smtClean="0">
                <a:solidFill>
                  <a:srgbClr val="00B050"/>
                </a:solidFill>
              </a:rPr>
              <a:t>Ensemble performance        </a:t>
            </a:r>
            <a:endParaRPr lang="en-GB" sz="1100" b="1" dirty="0"/>
          </a:p>
          <a:p>
            <a:endParaRPr lang="en-GB" sz="1200" b="1" dirty="0">
              <a:solidFill>
                <a:srgbClr val="00B050"/>
              </a:solidFill>
            </a:endParaRPr>
          </a:p>
        </p:txBody>
      </p:sp>
      <p:cxnSp>
        <p:nvCxnSpPr>
          <p:cNvPr id="1088" name="Straight Arrow Connector 1087">
            <a:extLst>
              <a:ext uri="{FF2B5EF4-FFF2-40B4-BE49-F238E27FC236}">
                <a16:creationId xmlns:a16="http://schemas.microsoft.com/office/drawing/2014/main" id="{115FA980-1A7C-4A56-8474-AA7AB8988144}"/>
              </a:ext>
            </a:extLst>
          </p:cNvPr>
          <p:cNvCxnSpPr>
            <a:cxnSpLocks/>
          </p:cNvCxnSpPr>
          <p:nvPr/>
        </p:nvCxnSpPr>
        <p:spPr>
          <a:xfrm>
            <a:off x="2490142" y="15056171"/>
            <a:ext cx="0" cy="230909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2" name="TextBox 1091">
            <a:extLst>
              <a:ext uri="{FF2B5EF4-FFF2-40B4-BE49-F238E27FC236}">
                <a16:creationId xmlns:a16="http://schemas.microsoft.com/office/drawing/2014/main" id="{68B3EEC5-6EF9-4DF2-B5F5-E784E0426EE4}"/>
              </a:ext>
            </a:extLst>
          </p:cNvPr>
          <p:cNvSpPr txBox="1"/>
          <p:nvPr/>
        </p:nvSpPr>
        <p:spPr>
          <a:xfrm>
            <a:off x="3932048" y="16843355"/>
            <a:ext cx="9525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solidFill>
                  <a:srgbClr val="FF0000"/>
                </a:solidFill>
              </a:rPr>
              <a:t>Narration</a:t>
            </a:r>
          </a:p>
          <a:p>
            <a:r>
              <a:rPr lang="en-GB" sz="1100" b="1" dirty="0">
                <a:solidFill>
                  <a:srgbClr val="FF0000"/>
                </a:solidFill>
              </a:rPr>
              <a:t>Flashback</a:t>
            </a:r>
          </a:p>
          <a:p>
            <a:r>
              <a:rPr lang="en-GB" sz="1100" b="1" dirty="0" smtClean="0">
                <a:solidFill>
                  <a:srgbClr val="FF0000"/>
                </a:solidFill>
              </a:rPr>
              <a:t>Cross-cutting</a:t>
            </a:r>
            <a:endParaRPr lang="en-GB" sz="1100" b="1" dirty="0">
              <a:solidFill>
                <a:srgbClr val="FF0000"/>
              </a:solidFill>
            </a:endParaRPr>
          </a:p>
          <a:p>
            <a:r>
              <a:rPr lang="en-GB" sz="1100" b="1" u="sng" dirty="0">
                <a:solidFill>
                  <a:srgbClr val="FF0000"/>
                </a:solidFill>
              </a:rPr>
              <a:t>Tableau</a:t>
            </a:r>
          </a:p>
        </p:txBody>
      </p:sp>
      <p:cxnSp>
        <p:nvCxnSpPr>
          <p:cNvPr id="1094" name="Straight Arrow Connector 1093">
            <a:extLst>
              <a:ext uri="{FF2B5EF4-FFF2-40B4-BE49-F238E27FC236}">
                <a16:creationId xmlns:a16="http://schemas.microsoft.com/office/drawing/2014/main" id="{0835F729-B7A9-4C6B-B0ED-C11658C984D4}"/>
              </a:ext>
            </a:extLst>
          </p:cNvPr>
          <p:cNvCxnSpPr>
            <a:cxnSpLocks/>
          </p:cNvCxnSpPr>
          <p:nvPr/>
        </p:nvCxnSpPr>
        <p:spPr>
          <a:xfrm flipV="1">
            <a:off x="4275993" y="16258231"/>
            <a:ext cx="0" cy="53889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8" name="Rectangle 1097">
            <a:extLst>
              <a:ext uri="{FF2B5EF4-FFF2-40B4-BE49-F238E27FC236}">
                <a16:creationId xmlns:a16="http://schemas.microsoft.com/office/drawing/2014/main" id="{0B9D8288-415C-4A3E-9F8B-0F3035CB6EEB}"/>
              </a:ext>
            </a:extLst>
          </p:cNvPr>
          <p:cNvSpPr/>
          <p:nvPr/>
        </p:nvSpPr>
        <p:spPr>
          <a:xfrm>
            <a:off x="7092409" y="12127476"/>
            <a:ext cx="155416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b="1" u="sng" dirty="0">
                <a:solidFill>
                  <a:srgbClr val="FF0000"/>
                </a:solidFill>
              </a:rPr>
              <a:t>Narration, Flashback</a:t>
            </a:r>
          </a:p>
          <a:p>
            <a:r>
              <a:rPr lang="en-GB" sz="1100" b="1" u="sng" dirty="0">
                <a:solidFill>
                  <a:srgbClr val="FF0000"/>
                </a:solidFill>
              </a:rPr>
              <a:t>Crosscutting, Tableau</a:t>
            </a:r>
          </a:p>
        </p:txBody>
      </p:sp>
      <p:cxnSp>
        <p:nvCxnSpPr>
          <p:cNvPr id="1100" name="Straight Arrow Connector 1099">
            <a:extLst>
              <a:ext uri="{FF2B5EF4-FFF2-40B4-BE49-F238E27FC236}">
                <a16:creationId xmlns:a16="http://schemas.microsoft.com/office/drawing/2014/main" id="{AA2E832C-900F-4DEF-B94B-758225B8B961}"/>
              </a:ext>
            </a:extLst>
          </p:cNvPr>
          <p:cNvCxnSpPr>
            <a:cxnSpLocks/>
          </p:cNvCxnSpPr>
          <p:nvPr/>
        </p:nvCxnSpPr>
        <p:spPr>
          <a:xfrm>
            <a:off x="8424708" y="12455327"/>
            <a:ext cx="91066" cy="13322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7" name="TextBox 1116">
            <a:extLst>
              <a:ext uri="{FF2B5EF4-FFF2-40B4-BE49-F238E27FC236}">
                <a16:creationId xmlns:a16="http://schemas.microsoft.com/office/drawing/2014/main" id="{0E4DF104-9025-470C-AB95-260A8AF5DD94}"/>
              </a:ext>
            </a:extLst>
          </p:cNvPr>
          <p:cNvSpPr txBox="1"/>
          <p:nvPr/>
        </p:nvSpPr>
        <p:spPr>
          <a:xfrm>
            <a:off x="-13117" y="13864216"/>
            <a:ext cx="1064715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 smtClean="0">
                <a:solidFill>
                  <a:srgbClr val="FE5E00"/>
                </a:solidFill>
              </a:rPr>
              <a:t>R&amp;L belonging</a:t>
            </a:r>
          </a:p>
          <a:p>
            <a:r>
              <a:rPr lang="en-GB" sz="1100" b="1" dirty="0" smtClean="0">
                <a:solidFill>
                  <a:srgbClr val="FE5E00"/>
                </a:solidFill>
              </a:rPr>
              <a:t>PHSE Prejudice</a:t>
            </a:r>
          </a:p>
          <a:p>
            <a:endParaRPr lang="en-GB" sz="1100" b="1" dirty="0">
              <a:solidFill>
                <a:srgbClr val="FE5E00"/>
              </a:solidFill>
            </a:endParaRPr>
          </a:p>
        </p:txBody>
      </p:sp>
      <p:sp>
        <p:nvSpPr>
          <p:cNvPr id="1118" name="TextBox 1117">
            <a:extLst>
              <a:ext uri="{FF2B5EF4-FFF2-40B4-BE49-F238E27FC236}">
                <a16:creationId xmlns:a16="http://schemas.microsoft.com/office/drawing/2014/main" id="{AC11D6DD-EFA3-46FB-8D9A-268377880960}"/>
              </a:ext>
            </a:extLst>
          </p:cNvPr>
          <p:cNvSpPr txBox="1"/>
          <p:nvPr/>
        </p:nvSpPr>
        <p:spPr>
          <a:xfrm>
            <a:off x="200607" y="15196540"/>
            <a:ext cx="89319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solidFill>
                  <a:srgbClr val="FF00FF"/>
                </a:solidFill>
              </a:rPr>
              <a:t>Solidarity</a:t>
            </a:r>
          </a:p>
          <a:p>
            <a:r>
              <a:rPr lang="en-GB" sz="1100" b="1" dirty="0">
                <a:solidFill>
                  <a:srgbClr val="FF00FF"/>
                </a:solidFill>
              </a:rPr>
              <a:t>Compassion</a:t>
            </a:r>
          </a:p>
          <a:p>
            <a:r>
              <a:rPr lang="en-GB" sz="1100" b="1" dirty="0">
                <a:solidFill>
                  <a:srgbClr val="FF00FF"/>
                </a:solidFill>
              </a:rPr>
              <a:t>Respect</a:t>
            </a:r>
          </a:p>
          <a:p>
            <a:r>
              <a:rPr lang="en-GB" sz="1100" b="1" dirty="0">
                <a:solidFill>
                  <a:srgbClr val="FF00FF"/>
                </a:solidFill>
              </a:rPr>
              <a:t>Kindness</a:t>
            </a:r>
          </a:p>
          <a:p>
            <a:r>
              <a:rPr lang="en-GB" sz="1100" b="1" dirty="0">
                <a:solidFill>
                  <a:srgbClr val="FF00FF"/>
                </a:solidFill>
              </a:rPr>
              <a:t>Patience</a:t>
            </a:r>
          </a:p>
          <a:p>
            <a:r>
              <a:rPr lang="en-GB" sz="1100" b="1" dirty="0">
                <a:solidFill>
                  <a:srgbClr val="FF00FF"/>
                </a:solidFill>
              </a:rPr>
              <a:t>Forgiveness</a:t>
            </a:r>
          </a:p>
        </p:txBody>
      </p:sp>
      <p:sp>
        <p:nvSpPr>
          <p:cNvPr id="1120" name="TextBox 1119">
            <a:extLst>
              <a:ext uri="{FF2B5EF4-FFF2-40B4-BE49-F238E27FC236}">
                <a16:creationId xmlns:a16="http://schemas.microsoft.com/office/drawing/2014/main" id="{D689A629-2F06-4B29-83B5-D4E805FE9208}"/>
              </a:ext>
            </a:extLst>
          </p:cNvPr>
          <p:cNvSpPr txBox="1"/>
          <p:nvPr/>
        </p:nvSpPr>
        <p:spPr>
          <a:xfrm>
            <a:off x="4225631" y="16456330"/>
            <a:ext cx="540533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 smtClean="0">
                <a:solidFill>
                  <a:srgbClr val="00B050"/>
                </a:solidFill>
              </a:rPr>
              <a:t>Genre</a:t>
            </a:r>
          </a:p>
          <a:p>
            <a:r>
              <a:rPr lang="en-GB" sz="1100" b="1" dirty="0" smtClean="0">
                <a:solidFill>
                  <a:srgbClr val="00B050"/>
                </a:solidFill>
              </a:rPr>
              <a:t>Style</a:t>
            </a:r>
          </a:p>
          <a:p>
            <a:endParaRPr lang="en-GB" sz="1100" b="1" dirty="0">
              <a:solidFill>
                <a:srgbClr val="00B050"/>
              </a:solidFill>
            </a:endParaRPr>
          </a:p>
        </p:txBody>
      </p:sp>
      <p:cxnSp>
        <p:nvCxnSpPr>
          <p:cNvPr id="1122" name="Straight Arrow Connector 1121">
            <a:extLst>
              <a:ext uri="{FF2B5EF4-FFF2-40B4-BE49-F238E27FC236}">
                <a16:creationId xmlns:a16="http://schemas.microsoft.com/office/drawing/2014/main" id="{1BAD5593-4EC8-4806-B803-25CD62105A77}"/>
              </a:ext>
            </a:extLst>
          </p:cNvPr>
          <p:cNvCxnSpPr>
            <a:cxnSpLocks/>
          </p:cNvCxnSpPr>
          <p:nvPr/>
        </p:nvCxnSpPr>
        <p:spPr>
          <a:xfrm flipV="1">
            <a:off x="7092409" y="14738550"/>
            <a:ext cx="368732" cy="2575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5" name="TextBox 1124">
            <a:extLst>
              <a:ext uri="{FF2B5EF4-FFF2-40B4-BE49-F238E27FC236}">
                <a16:creationId xmlns:a16="http://schemas.microsoft.com/office/drawing/2014/main" id="{120B63A8-F734-406D-98B7-9CECC7F53154}"/>
              </a:ext>
            </a:extLst>
          </p:cNvPr>
          <p:cNvSpPr txBox="1"/>
          <p:nvPr/>
        </p:nvSpPr>
        <p:spPr>
          <a:xfrm>
            <a:off x="2346426" y="14361662"/>
            <a:ext cx="7505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u="sng" dirty="0">
                <a:solidFill>
                  <a:srgbClr val="FF0000"/>
                </a:solidFill>
              </a:rPr>
              <a:t>Narration</a:t>
            </a:r>
          </a:p>
        </p:txBody>
      </p:sp>
      <p:cxnSp>
        <p:nvCxnSpPr>
          <p:cNvPr id="1127" name="Straight Arrow Connector 1126">
            <a:extLst>
              <a:ext uri="{FF2B5EF4-FFF2-40B4-BE49-F238E27FC236}">
                <a16:creationId xmlns:a16="http://schemas.microsoft.com/office/drawing/2014/main" id="{24A99C8E-1D60-46CB-98A5-30F2B90F15AA}"/>
              </a:ext>
            </a:extLst>
          </p:cNvPr>
          <p:cNvCxnSpPr>
            <a:cxnSpLocks/>
          </p:cNvCxnSpPr>
          <p:nvPr/>
        </p:nvCxnSpPr>
        <p:spPr>
          <a:xfrm flipH="1">
            <a:off x="2323372" y="14762284"/>
            <a:ext cx="136792" cy="17450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0" name="Rectangle 1129">
            <a:extLst>
              <a:ext uri="{FF2B5EF4-FFF2-40B4-BE49-F238E27FC236}">
                <a16:creationId xmlns:a16="http://schemas.microsoft.com/office/drawing/2014/main" id="{5AC15CEE-3FA3-462C-980D-70F04EACE891}"/>
              </a:ext>
            </a:extLst>
          </p:cNvPr>
          <p:cNvSpPr/>
          <p:nvPr/>
        </p:nvSpPr>
        <p:spPr>
          <a:xfrm>
            <a:off x="3096952" y="14170102"/>
            <a:ext cx="217275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b="1" dirty="0" smtClean="0"/>
              <a:t>Question: Where can we turn?</a:t>
            </a:r>
          </a:p>
          <a:p>
            <a:r>
              <a:rPr lang="en-GB" sz="1100" b="1" dirty="0" smtClean="0"/>
              <a:t>Students will explore the life of ‘Sam’ and how he deals with Bullying</a:t>
            </a:r>
            <a:endParaRPr lang="en-GB" sz="1100" dirty="0"/>
          </a:p>
        </p:txBody>
      </p:sp>
      <p:sp>
        <p:nvSpPr>
          <p:cNvPr id="1131" name="TextBox 1130">
            <a:extLst>
              <a:ext uri="{FF2B5EF4-FFF2-40B4-BE49-F238E27FC236}">
                <a16:creationId xmlns:a16="http://schemas.microsoft.com/office/drawing/2014/main" id="{C8D2156F-048A-48C1-8854-1766ACEE980F}"/>
              </a:ext>
            </a:extLst>
          </p:cNvPr>
          <p:cNvSpPr txBox="1"/>
          <p:nvPr/>
        </p:nvSpPr>
        <p:spPr>
          <a:xfrm>
            <a:off x="345936" y="12910109"/>
            <a:ext cx="11973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FF00FF"/>
                </a:solidFill>
              </a:rPr>
              <a:t>Determination</a:t>
            </a:r>
          </a:p>
          <a:p>
            <a:r>
              <a:rPr lang="en-GB" sz="1100" b="1" dirty="0">
                <a:solidFill>
                  <a:srgbClr val="FF00FF"/>
                </a:solidFill>
              </a:rPr>
              <a:t>Compassion</a:t>
            </a:r>
          </a:p>
          <a:p>
            <a:r>
              <a:rPr lang="en-GB" sz="1100" b="1" dirty="0">
                <a:solidFill>
                  <a:srgbClr val="FF00FF"/>
                </a:solidFill>
              </a:rPr>
              <a:t>Integrity</a:t>
            </a:r>
          </a:p>
          <a:p>
            <a:r>
              <a:rPr lang="en-GB" sz="1100" b="1" dirty="0">
                <a:solidFill>
                  <a:srgbClr val="FF00FF"/>
                </a:solidFill>
              </a:rPr>
              <a:t>Trust</a:t>
            </a:r>
          </a:p>
          <a:p>
            <a:endParaRPr lang="en-GB" sz="1200" b="1" dirty="0">
              <a:solidFill>
                <a:srgbClr val="FF00FF"/>
              </a:solidFill>
            </a:endParaRPr>
          </a:p>
        </p:txBody>
      </p:sp>
      <p:cxnSp>
        <p:nvCxnSpPr>
          <p:cNvPr id="1134" name="Straight Arrow Connector 1133">
            <a:extLst>
              <a:ext uri="{FF2B5EF4-FFF2-40B4-BE49-F238E27FC236}">
                <a16:creationId xmlns:a16="http://schemas.microsoft.com/office/drawing/2014/main" id="{041CD269-49BD-4AFA-908B-74871115BDF5}"/>
              </a:ext>
            </a:extLst>
          </p:cNvPr>
          <p:cNvCxnSpPr>
            <a:cxnSpLocks/>
          </p:cNvCxnSpPr>
          <p:nvPr/>
        </p:nvCxnSpPr>
        <p:spPr>
          <a:xfrm>
            <a:off x="7447005" y="6051987"/>
            <a:ext cx="183195" cy="3791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0" name="Straight Arrow Connector 1139">
            <a:extLst>
              <a:ext uri="{FF2B5EF4-FFF2-40B4-BE49-F238E27FC236}">
                <a16:creationId xmlns:a16="http://schemas.microsoft.com/office/drawing/2014/main" id="{DB4569CC-7D59-4E68-8F77-091AD0BA9BD3}"/>
              </a:ext>
            </a:extLst>
          </p:cNvPr>
          <p:cNvCxnSpPr>
            <a:cxnSpLocks/>
          </p:cNvCxnSpPr>
          <p:nvPr/>
        </p:nvCxnSpPr>
        <p:spPr>
          <a:xfrm flipV="1">
            <a:off x="1044824" y="15643240"/>
            <a:ext cx="399966" cy="68078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8" name="Rectangle 1147">
            <a:extLst>
              <a:ext uri="{FF2B5EF4-FFF2-40B4-BE49-F238E27FC236}">
                <a16:creationId xmlns:a16="http://schemas.microsoft.com/office/drawing/2014/main" id="{1815E78E-A632-4D9A-A806-BFF7CD1F145F}"/>
              </a:ext>
            </a:extLst>
          </p:cNvPr>
          <p:cNvSpPr/>
          <p:nvPr/>
        </p:nvSpPr>
        <p:spPr>
          <a:xfrm>
            <a:off x="1760024" y="11950346"/>
            <a:ext cx="323358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100" b="1" dirty="0"/>
              <a:t>Question: Should drama help to retell the past?</a:t>
            </a:r>
          </a:p>
          <a:p>
            <a:pPr algn="ctr"/>
            <a:r>
              <a:rPr lang="en-GB" sz="1100" dirty="0"/>
              <a:t>Using historical facts to develop empathy, leading to a performance using the conventions to show the journey and life of an Evacuee </a:t>
            </a:r>
          </a:p>
        </p:txBody>
      </p:sp>
      <p:cxnSp>
        <p:nvCxnSpPr>
          <p:cNvPr id="1152" name="Straight Arrow Connector 1151">
            <a:extLst>
              <a:ext uri="{FF2B5EF4-FFF2-40B4-BE49-F238E27FC236}">
                <a16:creationId xmlns:a16="http://schemas.microsoft.com/office/drawing/2014/main" id="{825B3BEB-55DC-4B16-9148-1D2992C15838}"/>
              </a:ext>
            </a:extLst>
          </p:cNvPr>
          <p:cNvCxnSpPr>
            <a:cxnSpLocks/>
          </p:cNvCxnSpPr>
          <p:nvPr/>
        </p:nvCxnSpPr>
        <p:spPr>
          <a:xfrm>
            <a:off x="4408301" y="12762530"/>
            <a:ext cx="0" cy="3378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8" name="TextBox 1167">
            <a:extLst>
              <a:ext uri="{FF2B5EF4-FFF2-40B4-BE49-F238E27FC236}">
                <a16:creationId xmlns:a16="http://schemas.microsoft.com/office/drawing/2014/main" id="{000F6872-B84B-4C86-B9D4-2F0F51DA3933}"/>
              </a:ext>
            </a:extLst>
          </p:cNvPr>
          <p:cNvSpPr txBox="1"/>
          <p:nvPr/>
        </p:nvSpPr>
        <p:spPr>
          <a:xfrm>
            <a:off x="2763151" y="13029112"/>
            <a:ext cx="213391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u="sng" dirty="0">
                <a:solidFill>
                  <a:srgbClr val="FF0000"/>
                </a:solidFill>
              </a:rPr>
              <a:t>Tableau, TT, Narration, Flashback</a:t>
            </a:r>
          </a:p>
        </p:txBody>
      </p:sp>
      <p:sp>
        <p:nvSpPr>
          <p:cNvPr id="1169" name="TextBox 1168">
            <a:extLst>
              <a:ext uri="{FF2B5EF4-FFF2-40B4-BE49-F238E27FC236}">
                <a16:creationId xmlns:a16="http://schemas.microsoft.com/office/drawing/2014/main" id="{10B691F6-3636-4AA6-A5B7-D0C47CB75A27}"/>
              </a:ext>
            </a:extLst>
          </p:cNvPr>
          <p:cNvSpPr txBox="1"/>
          <p:nvPr/>
        </p:nvSpPr>
        <p:spPr>
          <a:xfrm>
            <a:off x="2580752" y="12868818"/>
            <a:ext cx="14029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solidFill>
                  <a:srgbClr val="00B050"/>
                </a:solidFill>
              </a:rPr>
              <a:t>Documentary Drama</a:t>
            </a:r>
          </a:p>
        </p:txBody>
      </p:sp>
      <p:cxnSp>
        <p:nvCxnSpPr>
          <p:cNvPr id="1171" name="Straight Arrow Connector 1170">
            <a:extLst>
              <a:ext uri="{FF2B5EF4-FFF2-40B4-BE49-F238E27FC236}">
                <a16:creationId xmlns:a16="http://schemas.microsoft.com/office/drawing/2014/main" id="{5E9BB975-EC3D-4566-8EE2-262424801E89}"/>
              </a:ext>
            </a:extLst>
          </p:cNvPr>
          <p:cNvCxnSpPr>
            <a:cxnSpLocks/>
          </p:cNvCxnSpPr>
          <p:nvPr/>
        </p:nvCxnSpPr>
        <p:spPr>
          <a:xfrm>
            <a:off x="1447636" y="13256703"/>
            <a:ext cx="314435" cy="201335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6" name="TextBox 1175">
            <a:extLst>
              <a:ext uri="{FF2B5EF4-FFF2-40B4-BE49-F238E27FC236}">
                <a16:creationId xmlns:a16="http://schemas.microsoft.com/office/drawing/2014/main" id="{D169BF8B-242C-47AC-AEA8-C3C2C6240B43}"/>
              </a:ext>
            </a:extLst>
          </p:cNvPr>
          <p:cNvSpPr txBox="1"/>
          <p:nvPr/>
        </p:nvSpPr>
        <p:spPr>
          <a:xfrm>
            <a:off x="2801603" y="12693599"/>
            <a:ext cx="135165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solidFill>
                  <a:srgbClr val="FE5E00"/>
                </a:solidFill>
              </a:rPr>
              <a:t>History – WW2 – Y8</a:t>
            </a:r>
          </a:p>
        </p:txBody>
      </p:sp>
      <p:sp>
        <p:nvSpPr>
          <p:cNvPr id="1182" name="Rectangle 1181">
            <a:extLst>
              <a:ext uri="{FF2B5EF4-FFF2-40B4-BE49-F238E27FC236}">
                <a16:creationId xmlns:a16="http://schemas.microsoft.com/office/drawing/2014/main" id="{963D2BB2-06DA-4A9C-8E37-5FDD4DDF8A94}"/>
              </a:ext>
            </a:extLst>
          </p:cNvPr>
          <p:cNvSpPr/>
          <p:nvPr/>
        </p:nvSpPr>
        <p:spPr>
          <a:xfrm>
            <a:off x="5530590" y="14187317"/>
            <a:ext cx="16576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900" b="1" dirty="0"/>
              <a:t>Question: How important is performance to cultural identity? </a:t>
            </a:r>
            <a:endParaRPr lang="en-GB" sz="900" b="1" dirty="0" smtClean="0"/>
          </a:p>
          <a:p>
            <a:pPr algn="ctr"/>
            <a:r>
              <a:rPr lang="en-GB" sz="900" b="1" dirty="0" smtClean="0"/>
              <a:t>Stimulus based topic</a:t>
            </a:r>
            <a:endParaRPr lang="en-GB" sz="900" dirty="0"/>
          </a:p>
        </p:txBody>
      </p:sp>
      <p:cxnSp>
        <p:nvCxnSpPr>
          <p:cNvPr id="1184" name="Straight Arrow Connector 1183">
            <a:extLst>
              <a:ext uri="{FF2B5EF4-FFF2-40B4-BE49-F238E27FC236}">
                <a16:creationId xmlns:a16="http://schemas.microsoft.com/office/drawing/2014/main" id="{D438DC0B-2AEA-4F54-B6BF-1677A3CD9072}"/>
              </a:ext>
            </a:extLst>
          </p:cNvPr>
          <p:cNvCxnSpPr>
            <a:cxnSpLocks/>
          </p:cNvCxnSpPr>
          <p:nvPr/>
        </p:nvCxnSpPr>
        <p:spPr>
          <a:xfrm flipH="1" flipV="1">
            <a:off x="6743570" y="13972010"/>
            <a:ext cx="157828" cy="2538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2" name="Straight Arrow Connector 711">
            <a:extLst>
              <a:ext uri="{FF2B5EF4-FFF2-40B4-BE49-F238E27FC236}">
                <a16:creationId xmlns:a16="http://schemas.microsoft.com/office/drawing/2014/main" id="{0B14708B-4A9B-4E27-AE63-E827BB75771E}"/>
              </a:ext>
            </a:extLst>
          </p:cNvPr>
          <p:cNvCxnSpPr>
            <a:cxnSpLocks/>
          </p:cNvCxnSpPr>
          <p:nvPr/>
        </p:nvCxnSpPr>
        <p:spPr>
          <a:xfrm>
            <a:off x="6099433" y="12626549"/>
            <a:ext cx="0" cy="541333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8" name="TextBox 1197">
            <a:extLst>
              <a:ext uri="{FF2B5EF4-FFF2-40B4-BE49-F238E27FC236}">
                <a16:creationId xmlns:a16="http://schemas.microsoft.com/office/drawing/2014/main" id="{98796934-A6F8-497A-AB48-16C4AD00D05E}"/>
              </a:ext>
            </a:extLst>
          </p:cNvPr>
          <p:cNvSpPr txBox="1"/>
          <p:nvPr/>
        </p:nvSpPr>
        <p:spPr>
          <a:xfrm>
            <a:off x="6787363" y="16467399"/>
            <a:ext cx="22526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 smtClean="0">
                <a:solidFill>
                  <a:schemeClr val="accent4">
                    <a:lumMod val="75000"/>
                  </a:schemeClr>
                </a:solidFill>
              </a:rPr>
              <a:t>Practical, </a:t>
            </a:r>
            <a:r>
              <a:rPr lang="en-GB" sz="1100" b="1" dirty="0" smtClean="0">
                <a:solidFill>
                  <a:schemeClr val="bg1">
                    <a:lumMod val="65000"/>
                  </a:schemeClr>
                </a:solidFill>
              </a:rPr>
              <a:t>Group input</a:t>
            </a:r>
            <a:r>
              <a:rPr lang="en-GB" sz="1100" b="1" dirty="0" smtClean="0">
                <a:solidFill>
                  <a:srgbClr val="00B050"/>
                </a:solidFill>
              </a:rPr>
              <a:t>, </a:t>
            </a:r>
            <a:r>
              <a:rPr lang="en-GB" sz="1100" b="1" dirty="0" smtClean="0">
                <a:solidFill>
                  <a:schemeClr val="accent4">
                    <a:lumMod val="75000"/>
                  </a:schemeClr>
                </a:solidFill>
              </a:rPr>
              <a:t>Verbal evaluation.</a:t>
            </a:r>
            <a:r>
              <a:rPr lang="en-GB" sz="1100" b="1" dirty="0" smtClean="0">
                <a:solidFill>
                  <a:srgbClr val="00B050"/>
                </a:solidFill>
              </a:rPr>
              <a:t> </a:t>
            </a:r>
            <a:r>
              <a:rPr lang="en-GB" sz="1100" b="1" dirty="0" smtClean="0">
                <a:solidFill>
                  <a:srgbClr val="7030A0"/>
                </a:solidFill>
              </a:rPr>
              <a:t>Drama Language</a:t>
            </a:r>
            <a:endParaRPr lang="en-GB" sz="1100" b="1" dirty="0">
              <a:solidFill>
                <a:srgbClr val="7030A0"/>
              </a:solidFill>
            </a:endParaRPr>
          </a:p>
        </p:txBody>
      </p:sp>
      <p:sp>
        <p:nvSpPr>
          <p:cNvPr id="1199" name="TextBox 1198">
            <a:extLst>
              <a:ext uri="{FF2B5EF4-FFF2-40B4-BE49-F238E27FC236}">
                <a16:creationId xmlns:a16="http://schemas.microsoft.com/office/drawing/2014/main" id="{22DFE848-10E2-4CE5-B94A-3BD485F7FAC3}"/>
              </a:ext>
            </a:extLst>
          </p:cNvPr>
          <p:cNvSpPr txBox="1"/>
          <p:nvPr/>
        </p:nvSpPr>
        <p:spPr>
          <a:xfrm>
            <a:off x="5790395" y="16429567"/>
            <a:ext cx="100059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 smtClean="0">
                <a:solidFill>
                  <a:srgbClr val="FF0000"/>
                </a:solidFill>
              </a:rPr>
              <a:t>Frozen Image</a:t>
            </a:r>
          </a:p>
          <a:p>
            <a:r>
              <a:rPr lang="en-GB" sz="1100" b="1" dirty="0" smtClean="0">
                <a:solidFill>
                  <a:srgbClr val="FF0000"/>
                </a:solidFill>
              </a:rPr>
              <a:t>Thought track</a:t>
            </a:r>
            <a:endParaRPr lang="en-GB" sz="1100" b="1" dirty="0">
              <a:solidFill>
                <a:srgbClr val="FF0000"/>
              </a:solidFill>
            </a:endParaRPr>
          </a:p>
        </p:txBody>
      </p:sp>
      <p:sp>
        <p:nvSpPr>
          <p:cNvPr id="1200" name="TextBox 1199">
            <a:extLst>
              <a:ext uri="{FF2B5EF4-FFF2-40B4-BE49-F238E27FC236}">
                <a16:creationId xmlns:a16="http://schemas.microsoft.com/office/drawing/2014/main" id="{DD5EA62D-0C8B-4B58-9639-7F8749C45B49}"/>
              </a:ext>
            </a:extLst>
          </p:cNvPr>
          <p:cNvSpPr txBox="1"/>
          <p:nvPr/>
        </p:nvSpPr>
        <p:spPr>
          <a:xfrm>
            <a:off x="7845550" y="17329709"/>
            <a:ext cx="160205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FF00FF"/>
                </a:solidFill>
              </a:rPr>
              <a:t>Confidence, resilience </a:t>
            </a:r>
          </a:p>
        </p:txBody>
      </p:sp>
      <p:sp>
        <p:nvSpPr>
          <p:cNvPr id="1203" name="TextBox 1202">
            <a:extLst>
              <a:ext uri="{FF2B5EF4-FFF2-40B4-BE49-F238E27FC236}">
                <a16:creationId xmlns:a16="http://schemas.microsoft.com/office/drawing/2014/main" id="{132F6150-EDB9-452F-83FF-90D9851FAFE3}"/>
              </a:ext>
            </a:extLst>
          </p:cNvPr>
          <p:cNvSpPr txBox="1"/>
          <p:nvPr/>
        </p:nvSpPr>
        <p:spPr>
          <a:xfrm>
            <a:off x="7078313" y="12556484"/>
            <a:ext cx="13901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u="sng" dirty="0">
                <a:solidFill>
                  <a:srgbClr val="00B050"/>
                </a:solidFill>
              </a:rPr>
              <a:t>Documentary drama</a:t>
            </a:r>
          </a:p>
          <a:p>
            <a:r>
              <a:rPr lang="en-GB" sz="1100" b="1" dirty="0">
                <a:solidFill>
                  <a:srgbClr val="00B050"/>
                </a:solidFill>
              </a:rPr>
              <a:t>Verbatim theatre</a:t>
            </a:r>
          </a:p>
        </p:txBody>
      </p:sp>
      <p:cxnSp>
        <p:nvCxnSpPr>
          <p:cNvPr id="1205" name="Straight Arrow Connector 1204">
            <a:extLst>
              <a:ext uri="{FF2B5EF4-FFF2-40B4-BE49-F238E27FC236}">
                <a16:creationId xmlns:a16="http://schemas.microsoft.com/office/drawing/2014/main" id="{2940C23A-AB7F-4424-9224-1C5747551521}"/>
              </a:ext>
            </a:extLst>
          </p:cNvPr>
          <p:cNvCxnSpPr>
            <a:cxnSpLocks/>
          </p:cNvCxnSpPr>
          <p:nvPr/>
        </p:nvCxnSpPr>
        <p:spPr>
          <a:xfrm>
            <a:off x="8187404" y="12817380"/>
            <a:ext cx="174530" cy="1490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7" name="TextBox 1206">
            <a:extLst>
              <a:ext uri="{FF2B5EF4-FFF2-40B4-BE49-F238E27FC236}">
                <a16:creationId xmlns:a16="http://schemas.microsoft.com/office/drawing/2014/main" id="{22C88760-591D-470B-8C71-EB723905E584}"/>
              </a:ext>
            </a:extLst>
          </p:cNvPr>
          <p:cNvSpPr txBox="1"/>
          <p:nvPr/>
        </p:nvSpPr>
        <p:spPr>
          <a:xfrm>
            <a:off x="8885133" y="13572592"/>
            <a:ext cx="87235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 dirty="0">
                <a:solidFill>
                  <a:srgbClr val="FF00FF"/>
                </a:solidFill>
              </a:rPr>
              <a:t>Hope</a:t>
            </a:r>
          </a:p>
          <a:p>
            <a:pPr algn="ctr"/>
            <a:r>
              <a:rPr lang="en-GB" sz="1100" b="1" dirty="0">
                <a:solidFill>
                  <a:srgbClr val="FF00FF"/>
                </a:solidFill>
              </a:rPr>
              <a:t>Bravery</a:t>
            </a:r>
          </a:p>
          <a:p>
            <a:pPr algn="ctr"/>
            <a:r>
              <a:rPr lang="en-GB" sz="1100" b="1" dirty="0">
                <a:solidFill>
                  <a:srgbClr val="FF00FF"/>
                </a:solidFill>
              </a:rPr>
              <a:t>Friendship</a:t>
            </a:r>
          </a:p>
          <a:p>
            <a:pPr algn="ctr"/>
            <a:r>
              <a:rPr lang="en-GB" sz="1100" b="1" dirty="0">
                <a:solidFill>
                  <a:srgbClr val="FF00FF"/>
                </a:solidFill>
              </a:rPr>
              <a:t>Forgiveness</a:t>
            </a:r>
          </a:p>
        </p:txBody>
      </p:sp>
      <p:cxnSp>
        <p:nvCxnSpPr>
          <p:cNvPr id="1210" name="Straight Arrow Connector 1209">
            <a:extLst>
              <a:ext uri="{FF2B5EF4-FFF2-40B4-BE49-F238E27FC236}">
                <a16:creationId xmlns:a16="http://schemas.microsoft.com/office/drawing/2014/main" id="{8F3E0B54-B456-41B3-8233-D2AEFA7B2AA4}"/>
              </a:ext>
            </a:extLst>
          </p:cNvPr>
          <p:cNvCxnSpPr>
            <a:cxnSpLocks/>
          </p:cNvCxnSpPr>
          <p:nvPr/>
        </p:nvCxnSpPr>
        <p:spPr>
          <a:xfrm flipH="1" flipV="1">
            <a:off x="8886576" y="13697022"/>
            <a:ext cx="187252" cy="241694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4" name="TextBox 1213">
            <a:extLst>
              <a:ext uri="{FF2B5EF4-FFF2-40B4-BE49-F238E27FC236}">
                <a16:creationId xmlns:a16="http://schemas.microsoft.com/office/drawing/2014/main" id="{053E2DAB-7E08-43B7-BE2C-2E9E851D9B0A}"/>
              </a:ext>
            </a:extLst>
          </p:cNvPr>
          <p:cNvSpPr txBox="1"/>
          <p:nvPr/>
        </p:nvSpPr>
        <p:spPr>
          <a:xfrm>
            <a:off x="5370218" y="10720117"/>
            <a:ext cx="22669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solidFill>
                  <a:srgbClr val="00B050"/>
                </a:solidFill>
              </a:rPr>
              <a:t>Performance style, stock characters</a:t>
            </a:r>
          </a:p>
        </p:txBody>
      </p:sp>
      <p:cxnSp>
        <p:nvCxnSpPr>
          <p:cNvPr id="711" name="Straight Arrow Connector 710">
            <a:extLst>
              <a:ext uri="{FF2B5EF4-FFF2-40B4-BE49-F238E27FC236}">
                <a16:creationId xmlns:a16="http://schemas.microsoft.com/office/drawing/2014/main" id="{2EB07306-83FC-4101-B973-52DEAA7525D0}"/>
              </a:ext>
            </a:extLst>
          </p:cNvPr>
          <p:cNvCxnSpPr>
            <a:cxnSpLocks/>
          </p:cNvCxnSpPr>
          <p:nvPr/>
        </p:nvCxnSpPr>
        <p:spPr>
          <a:xfrm flipV="1">
            <a:off x="1175493" y="11965207"/>
            <a:ext cx="1055236" cy="158823"/>
          </a:xfrm>
          <a:prstGeom prst="straightConnector1">
            <a:avLst/>
          </a:prstGeom>
          <a:ln>
            <a:solidFill>
              <a:srgbClr val="FE5E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5" name="Straight Arrow Connector 714">
            <a:extLst>
              <a:ext uri="{FF2B5EF4-FFF2-40B4-BE49-F238E27FC236}">
                <a16:creationId xmlns:a16="http://schemas.microsoft.com/office/drawing/2014/main" id="{59D632A3-58AE-4E8D-A70C-716C49B969D6}"/>
              </a:ext>
            </a:extLst>
          </p:cNvPr>
          <p:cNvCxnSpPr>
            <a:cxnSpLocks/>
          </p:cNvCxnSpPr>
          <p:nvPr/>
        </p:nvCxnSpPr>
        <p:spPr>
          <a:xfrm>
            <a:off x="962738" y="14233985"/>
            <a:ext cx="154323" cy="108048"/>
          </a:xfrm>
          <a:prstGeom prst="straightConnector1">
            <a:avLst/>
          </a:prstGeom>
          <a:ln>
            <a:solidFill>
              <a:srgbClr val="FE5E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9" name="Rectangle 718">
            <a:extLst>
              <a:ext uri="{FF2B5EF4-FFF2-40B4-BE49-F238E27FC236}">
                <a16:creationId xmlns:a16="http://schemas.microsoft.com/office/drawing/2014/main" id="{C82C0375-8C37-4693-A5C1-BDE37D7E0808}"/>
              </a:ext>
            </a:extLst>
          </p:cNvPr>
          <p:cNvSpPr/>
          <p:nvPr/>
        </p:nvSpPr>
        <p:spPr>
          <a:xfrm>
            <a:off x="2263866" y="10391336"/>
            <a:ext cx="217559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900" b="1" dirty="0"/>
              <a:t>Question: </a:t>
            </a:r>
            <a:r>
              <a:rPr lang="en-GB" sz="900" b="1" dirty="0" smtClean="0"/>
              <a:t>What happened to Adam?</a:t>
            </a:r>
            <a:endParaRPr lang="en-GB" sz="900" b="1" dirty="0"/>
          </a:p>
          <a:p>
            <a:pPr algn="ctr"/>
            <a:r>
              <a:rPr lang="en-GB" sz="900" dirty="0">
                <a:solidFill>
                  <a:schemeClr val="accent4">
                    <a:lumMod val="75000"/>
                  </a:schemeClr>
                </a:solidFill>
              </a:rPr>
              <a:t>Exploring plot</a:t>
            </a:r>
            <a:r>
              <a:rPr lang="en-GB" sz="900" dirty="0">
                <a:solidFill>
                  <a:schemeClr val="bg1">
                    <a:lumMod val="65000"/>
                  </a:schemeClr>
                </a:solidFill>
              </a:rPr>
              <a:t>, character, </a:t>
            </a:r>
          </a:p>
          <a:p>
            <a:pPr algn="ctr"/>
            <a:r>
              <a:rPr lang="en-GB" sz="900" dirty="0">
                <a:solidFill>
                  <a:srgbClr val="FFC000"/>
                </a:solidFill>
              </a:rPr>
              <a:t>language</a:t>
            </a:r>
            <a:r>
              <a:rPr lang="en-GB" sz="900" dirty="0"/>
              <a:t> &amp; </a:t>
            </a:r>
            <a:r>
              <a:rPr lang="en-GB" sz="900" dirty="0">
                <a:solidFill>
                  <a:srgbClr val="7030A0"/>
                </a:solidFill>
              </a:rPr>
              <a:t>structure </a:t>
            </a:r>
            <a:r>
              <a:rPr lang="en-GB" sz="900" dirty="0" smtClean="0">
                <a:solidFill>
                  <a:srgbClr val="7030A0"/>
                </a:solidFill>
              </a:rPr>
              <a:t>of modern Tragedy</a:t>
            </a:r>
            <a:endParaRPr lang="en-GB" sz="900" dirty="0">
              <a:solidFill>
                <a:srgbClr val="7030A0"/>
              </a:solidFill>
            </a:endParaRPr>
          </a:p>
          <a:p>
            <a:pPr algn="ctr"/>
            <a:r>
              <a:rPr lang="en-GB" sz="1100" dirty="0"/>
              <a:t> </a:t>
            </a:r>
          </a:p>
        </p:txBody>
      </p:sp>
      <p:cxnSp>
        <p:nvCxnSpPr>
          <p:cNvPr id="721" name="Straight Arrow Connector 720">
            <a:extLst>
              <a:ext uri="{FF2B5EF4-FFF2-40B4-BE49-F238E27FC236}">
                <a16:creationId xmlns:a16="http://schemas.microsoft.com/office/drawing/2014/main" id="{662FFF91-9E9D-4D01-BF3C-8519F7B98D75}"/>
              </a:ext>
            </a:extLst>
          </p:cNvPr>
          <p:cNvCxnSpPr>
            <a:cxnSpLocks/>
          </p:cNvCxnSpPr>
          <p:nvPr/>
        </p:nvCxnSpPr>
        <p:spPr>
          <a:xfrm>
            <a:off x="3755377" y="10882319"/>
            <a:ext cx="0" cy="2627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0" name="TextBox 729">
            <a:extLst>
              <a:ext uri="{FF2B5EF4-FFF2-40B4-BE49-F238E27FC236}">
                <a16:creationId xmlns:a16="http://schemas.microsoft.com/office/drawing/2014/main" id="{04FD6387-BF97-43B5-86DB-2172F64124CD}"/>
              </a:ext>
            </a:extLst>
          </p:cNvPr>
          <p:cNvSpPr txBox="1"/>
          <p:nvPr/>
        </p:nvSpPr>
        <p:spPr>
          <a:xfrm>
            <a:off x="4670240" y="10099219"/>
            <a:ext cx="89319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solidFill>
                  <a:srgbClr val="FF00FF"/>
                </a:solidFill>
              </a:rPr>
              <a:t>Solidarity</a:t>
            </a:r>
          </a:p>
          <a:p>
            <a:r>
              <a:rPr lang="en-GB" sz="1100" b="1" dirty="0">
                <a:solidFill>
                  <a:srgbClr val="FF00FF"/>
                </a:solidFill>
              </a:rPr>
              <a:t>Compassion</a:t>
            </a:r>
          </a:p>
          <a:p>
            <a:r>
              <a:rPr lang="en-GB" sz="1100" b="1" dirty="0">
                <a:solidFill>
                  <a:srgbClr val="FF00FF"/>
                </a:solidFill>
              </a:rPr>
              <a:t>Love</a:t>
            </a:r>
          </a:p>
          <a:p>
            <a:r>
              <a:rPr lang="en-GB" sz="1100" b="1" dirty="0">
                <a:solidFill>
                  <a:srgbClr val="FF00FF"/>
                </a:solidFill>
              </a:rPr>
              <a:t>Forgiveness</a:t>
            </a:r>
          </a:p>
        </p:txBody>
      </p:sp>
      <p:cxnSp>
        <p:nvCxnSpPr>
          <p:cNvPr id="732" name="Straight Arrow Connector 731">
            <a:extLst>
              <a:ext uri="{FF2B5EF4-FFF2-40B4-BE49-F238E27FC236}">
                <a16:creationId xmlns:a16="http://schemas.microsoft.com/office/drawing/2014/main" id="{F8B3853A-FACF-4A54-90C8-BCAEFABFA234}"/>
              </a:ext>
            </a:extLst>
          </p:cNvPr>
          <p:cNvCxnSpPr>
            <a:cxnSpLocks/>
          </p:cNvCxnSpPr>
          <p:nvPr/>
        </p:nvCxnSpPr>
        <p:spPr>
          <a:xfrm>
            <a:off x="4533380" y="10544522"/>
            <a:ext cx="0" cy="401902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5" name="Rectangle 734">
            <a:extLst>
              <a:ext uri="{FF2B5EF4-FFF2-40B4-BE49-F238E27FC236}">
                <a16:creationId xmlns:a16="http://schemas.microsoft.com/office/drawing/2014/main" id="{FAD01CA4-E933-4155-B15B-6C54AE301616}"/>
              </a:ext>
            </a:extLst>
          </p:cNvPr>
          <p:cNvSpPr/>
          <p:nvPr/>
        </p:nvSpPr>
        <p:spPr>
          <a:xfrm>
            <a:off x="102470" y="8874471"/>
            <a:ext cx="154248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b="1" dirty="0"/>
              <a:t>Question: </a:t>
            </a:r>
            <a:r>
              <a:rPr lang="en-GB" sz="1100" b="1" dirty="0">
                <a:solidFill>
                  <a:schemeClr val="bg1">
                    <a:lumMod val="65000"/>
                  </a:schemeClr>
                </a:solidFill>
              </a:rPr>
              <a:t>How can we use symbolism </a:t>
            </a:r>
            <a:r>
              <a:rPr lang="en-GB" sz="1100" b="1" dirty="0"/>
              <a:t>&amp; metaphors in performance?</a:t>
            </a:r>
          </a:p>
          <a:p>
            <a:r>
              <a:rPr lang="en-GB" sz="1100" dirty="0">
                <a:solidFill>
                  <a:srgbClr val="FFC000"/>
                </a:solidFill>
              </a:rPr>
              <a:t>Developing </a:t>
            </a:r>
          </a:p>
          <a:p>
            <a:r>
              <a:rPr lang="en-GB" sz="1100" dirty="0">
                <a:solidFill>
                  <a:srgbClr val="FFC000"/>
                </a:solidFill>
              </a:rPr>
              <a:t>Ensemble</a:t>
            </a:r>
          </a:p>
          <a:p>
            <a:r>
              <a:rPr lang="en-GB" sz="1100" dirty="0">
                <a:solidFill>
                  <a:srgbClr val="FFC000"/>
                </a:solidFill>
              </a:rPr>
              <a:t>skills </a:t>
            </a:r>
            <a:r>
              <a:rPr lang="en-GB" sz="1100" dirty="0"/>
              <a:t>to </a:t>
            </a:r>
          </a:p>
          <a:p>
            <a:r>
              <a:rPr lang="en-GB" sz="1100" dirty="0">
                <a:solidFill>
                  <a:srgbClr val="7030A0"/>
                </a:solidFill>
              </a:rPr>
              <a:t>create</a:t>
            </a:r>
          </a:p>
          <a:p>
            <a:r>
              <a:rPr lang="en-GB" sz="1100" dirty="0">
                <a:solidFill>
                  <a:srgbClr val="7030A0"/>
                </a:solidFill>
              </a:rPr>
              <a:t>abstract</a:t>
            </a:r>
          </a:p>
          <a:p>
            <a:r>
              <a:rPr lang="en-GB" sz="1100" dirty="0">
                <a:solidFill>
                  <a:srgbClr val="7030A0"/>
                </a:solidFill>
              </a:rPr>
              <a:t>drama</a:t>
            </a:r>
          </a:p>
        </p:txBody>
      </p:sp>
      <p:sp>
        <p:nvSpPr>
          <p:cNvPr id="1216" name="TextBox 1215">
            <a:extLst>
              <a:ext uri="{FF2B5EF4-FFF2-40B4-BE49-F238E27FC236}">
                <a16:creationId xmlns:a16="http://schemas.microsoft.com/office/drawing/2014/main" id="{5B56B250-CC29-4D06-BADE-24B7F1BB4565}"/>
              </a:ext>
            </a:extLst>
          </p:cNvPr>
          <p:cNvSpPr txBox="1"/>
          <p:nvPr/>
        </p:nvSpPr>
        <p:spPr>
          <a:xfrm>
            <a:off x="4678287" y="9162210"/>
            <a:ext cx="1317990" cy="12703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u="sng" dirty="0">
                <a:solidFill>
                  <a:schemeClr val="accent4">
                    <a:lumMod val="75000"/>
                  </a:schemeClr>
                </a:solidFill>
              </a:rPr>
              <a:t>Ensemble</a:t>
            </a:r>
          </a:p>
          <a:p>
            <a:r>
              <a:rPr lang="en-GB" sz="1100" b="1" u="sng" dirty="0" smtClean="0">
                <a:solidFill>
                  <a:schemeClr val="bg1">
                    <a:lumMod val="65000"/>
                  </a:schemeClr>
                </a:solidFill>
              </a:rPr>
              <a:t>Characterisation</a:t>
            </a:r>
            <a:endParaRPr lang="en-GB" sz="1100" b="1" u="sng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GB" sz="1100" b="1" dirty="0">
                <a:solidFill>
                  <a:srgbClr val="FFC000"/>
                </a:solidFill>
              </a:rPr>
              <a:t>Performance </a:t>
            </a:r>
            <a:r>
              <a:rPr lang="en-GB" sz="1100" b="1" dirty="0" smtClean="0">
                <a:solidFill>
                  <a:srgbClr val="FFC000"/>
                </a:solidFill>
              </a:rPr>
              <a:t>Styles</a:t>
            </a:r>
          </a:p>
          <a:p>
            <a:r>
              <a:rPr lang="en-GB" sz="1100" b="1" dirty="0" smtClean="0">
                <a:solidFill>
                  <a:srgbClr val="7030A0"/>
                </a:solidFill>
              </a:rPr>
              <a:t>Learn lines</a:t>
            </a:r>
          </a:p>
          <a:p>
            <a:endParaRPr lang="en-GB" sz="1100" b="1" dirty="0">
              <a:solidFill>
                <a:srgbClr val="FFC000"/>
              </a:solidFill>
            </a:endParaRPr>
          </a:p>
          <a:p>
            <a:endParaRPr lang="en-GB" dirty="0"/>
          </a:p>
        </p:txBody>
      </p:sp>
      <p:cxnSp>
        <p:nvCxnSpPr>
          <p:cNvPr id="1219" name="Straight Arrow Connector 1218">
            <a:extLst>
              <a:ext uri="{FF2B5EF4-FFF2-40B4-BE49-F238E27FC236}">
                <a16:creationId xmlns:a16="http://schemas.microsoft.com/office/drawing/2014/main" id="{3AC5E0BA-ECE2-4D5D-B972-4B29F811FAF8}"/>
              </a:ext>
            </a:extLst>
          </p:cNvPr>
          <p:cNvCxnSpPr>
            <a:cxnSpLocks/>
          </p:cNvCxnSpPr>
          <p:nvPr/>
        </p:nvCxnSpPr>
        <p:spPr>
          <a:xfrm flipH="1">
            <a:off x="1731157" y="10229790"/>
            <a:ext cx="892503" cy="253132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1" name="TextBox 1220">
            <a:extLst>
              <a:ext uri="{FF2B5EF4-FFF2-40B4-BE49-F238E27FC236}">
                <a16:creationId xmlns:a16="http://schemas.microsoft.com/office/drawing/2014/main" id="{4EA92C0B-003B-41BB-B5D5-9A6145E8D1B4}"/>
              </a:ext>
            </a:extLst>
          </p:cNvPr>
          <p:cNvSpPr txBox="1"/>
          <p:nvPr/>
        </p:nvSpPr>
        <p:spPr>
          <a:xfrm>
            <a:off x="55238" y="10739511"/>
            <a:ext cx="8691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solidFill>
                  <a:srgbClr val="FE5E00"/>
                </a:solidFill>
              </a:rPr>
              <a:t>Music </a:t>
            </a:r>
          </a:p>
          <a:p>
            <a:r>
              <a:rPr lang="en-GB" sz="1100" b="1" dirty="0">
                <a:solidFill>
                  <a:srgbClr val="FE5E00"/>
                </a:solidFill>
              </a:rPr>
              <a:t>Just Play Y7</a:t>
            </a:r>
          </a:p>
        </p:txBody>
      </p:sp>
      <p:cxnSp>
        <p:nvCxnSpPr>
          <p:cNvPr id="1223" name="Straight Arrow Connector 1222">
            <a:extLst>
              <a:ext uri="{FF2B5EF4-FFF2-40B4-BE49-F238E27FC236}">
                <a16:creationId xmlns:a16="http://schemas.microsoft.com/office/drawing/2014/main" id="{C58EF2F3-57FE-4F56-8AEF-D4A7810AFBCD}"/>
              </a:ext>
            </a:extLst>
          </p:cNvPr>
          <p:cNvCxnSpPr>
            <a:cxnSpLocks/>
          </p:cNvCxnSpPr>
          <p:nvPr/>
        </p:nvCxnSpPr>
        <p:spPr>
          <a:xfrm flipV="1">
            <a:off x="606915" y="10757994"/>
            <a:ext cx="132230" cy="102192"/>
          </a:xfrm>
          <a:prstGeom prst="straightConnector1">
            <a:avLst/>
          </a:prstGeom>
          <a:ln>
            <a:solidFill>
              <a:srgbClr val="FE5E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5" name="TextBox 1224">
            <a:extLst>
              <a:ext uri="{FF2B5EF4-FFF2-40B4-BE49-F238E27FC236}">
                <a16:creationId xmlns:a16="http://schemas.microsoft.com/office/drawing/2014/main" id="{76AAC3C7-187D-44DF-A630-2039569C77D0}"/>
              </a:ext>
            </a:extLst>
          </p:cNvPr>
          <p:cNvSpPr txBox="1"/>
          <p:nvPr/>
        </p:nvSpPr>
        <p:spPr>
          <a:xfrm>
            <a:off x="38130" y="11228649"/>
            <a:ext cx="12330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solidFill>
                  <a:srgbClr val="FF00FF"/>
                </a:solidFill>
              </a:rPr>
              <a:t>Trust, confidence,</a:t>
            </a:r>
          </a:p>
          <a:p>
            <a:r>
              <a:rPr lang="en-GB" sz="1100" b="1" dirty="0">
                <a:solidFill>
                  <a:srgbClr val="FF00FF"/>
                </a:solidFill>
              </a:rPr>
              <a:t> self control</a:t>
            </a:r>
          </a:p>
        </p:txBody>
      </p:sp>
      <p:cxnSp>
        <p:nvCxnSpPr>
          <p:cNvPr id="1227" name="Straight Arrow Connector 1226">
            <a:extLst>
              <a:ext uri="{FF2B5EF4-FFF2-40B4-BE49-F238E27FC236}">
                <a16:creationId xmlns:a16="http://schemas.microsoft.com/office/drawing/2014/main" id="{671E3AE1-898B-4EE7-B996-5AABBF3CF509}"/>
              </a:ext>
            </a:extLst>
          </p:cNvPr>
          <p:cNvCxnSpPr>
            <a:cxnSpLocks/>
          </p:cNvCxnSpPr>
          <p:nvPr/>
        </p:nvCxnSpPr>
        <p:spPr>
          <a:xfrm flipV="1">
            <a:off x="767282" y="11185927"/>
            <a:ext cx="202051" cy="82098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4D3383E4-E01D-4122-A59A-FCDD4390F707}"/>
              </a:ext>
            </a:extLst>
          </p:cNvPr>
          <p:cNvSpPr txBox="1"/>
          <p:nvPr/>
        </p:nvSpPr>
        <p:spPr>
          <a:xfrm>
            <a:off x="2370307" y="9677515"/>
            <a:ext cx="83227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 smtClean="0">
                <a:solidFill>
                  <a:srgbClr val="FF0000"/>
                </a:solidFill>
              </a:rPr>
              <a:t>Staging</a:t>
            </a:r>
          </a:p>
          <a:p>
            <a:r>
              <a:rPr lang="en-GB" sz="1100" b="1" u="sng" dirty="0" smtClean="0">
                <a:solidFill>
                  <a:srgbClr val="FF0000"/>
                </a:solidFill>
              </a:rPr>
              <a:t>Space</a:t>
            </a:r>
          </a:p>
          <a:p>
            <a:r>
              <a:rPr lang="en-GB" sz="1100" b="1" u="sng" dirty="0" smtClean="0">
                <a:solidFill>
                  <a:srgbClr val="FF0000"/>
                </a:solidFill>
              </a:rPr>
              <a:t>Movement</a:t>
            </a:r>
          </a:p>
          <a:p>
            <a:r>
              <a:rPr lang="en-GB" sz="1100" b="1" u="sng" dirty="0" smtClean="0">
                <a:solidFill>
                  <a:srgbClr val="FF0000"/>
                </a:solidFill>
              </a:rPr>
              <a:t>Physical</a:t>
            </a:r>
            <a:endParaRPr lang="en-GB" sz="1100" b="1" u="sng" dirty="0">
              <a:solidFill>
                <a:srgbClr val="FF0000"/>
              </a:solidFill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766E33DE-FEDE-4819-8907-D593CCD43458}"/>
              </a:ext>
            </a:extLst>
          </p:cNvPr>
          <p:cNvCxnSpPr>
            <a:cxnSpLocks/>
          </p:cNvCxnSpPr>
          <p:nvPr/>
        </p:nvCxnSpPr>
        <p:spPr>
          <a:xfrm flipH="1">
            <a:off x="1805637" y="10507993"/>
            <a:ext cx="431810" cy="12587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8D79838D-2FB5-4DC8-AF88-5524733325DD}"/>
              </a:ext>
            </a:extLst>
          </p:cNvPr>
          <p:cNvSpPr/>
          <p:nvPr/>
        </p:nvSpPr>
        <p:spPr>
          <a:xfrm>
            <a:off x="2545083" y="7652195"/>
            <a:ext cx="2855217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000" b="1" dirty="0"/>
              <a:t>Question: Can drama help us be healthy? </a:t>
            </a:r>
          </a:p>
          <a:p>
            <a:pPr algn="ctr"/>
            <a:r>
              <a:rPr lang="en-GB" sz="1000" dirty="0"/>
              <a:t>Theatre in Education –</a:t>
            </a:r>
            <a:r>
              <a:rPr lang="en-GB" sz="1000" dirty="0">
                <a:solidFill>
                  <a:schemeClr val="accent4">
                    <a:lumMod val="50000"/>
                  </a:schemeClr>
                </a:solidFill>
              </a:rPr>
              <a:t> explore the effects of Mental Health </a:t>
            </a:r>
            <a:r>
              <a:rPr lang="en-GB" sz="1000" dirty="0"/>
              <a:t>and </a:t>
            </a:r>
            <a:r>
              <a:rPr lang="en-GB" sz="1000" dirty="0">
                <a:solidFill>
                  <a:schemeClr val="bg1">
                    <a:lumMod val="65000"/>
                  </a:schemeClr>
                </a:solidFill>
              </a:rPr>
              <a:t>how to educate a Year 6 audience on </a:t>
            </a:r>
            <a:r>
              <a:rPr lang="en-GB" sz="1000" dirty="0"/>
              <a:t>the </a:t>
            </a:r>
            <a:r>
              <a:rPr lang="en-GB" sz="1000" dirty="0">
                <a:solidFill>
                  <a:srgbClr val="FFC000"/>
                </a:solidFill>
              </a:rPr>
              <a:t>signs and how to get help </a:t>
            </a:r>
            <a:endParaRPr lang="en-GB" sz="1000" dirty="0" smtClean="0">
              <a:solidFill>
                <a:srgbClr val="FFC000"/>
              </a:solidFill>
            </a:endParaRPr>
          </a:p>
          <a:p>
            <a:pPr algn="ctr"/>
            <a:r>
              <a:rPr lang="en-GB" sz="1000" dirty="0" smtClean="0">
                <a:solidFill>
                  <a:srgbClr val="7030A0"/>
                </a:solidFill>
              </a:rPr>
              <a:t>Performance to year 6 opportunity</a:t>
            </a:r>
            <a:endParaRPr lang="en-GB" sz="1000" dirty="0">
              <a:solidFill>
                <a:srgbClr val="7030A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72861F-EE29-424D-A9A8-4D2767CF2585}"/>
              </a:ext>
            </a:extLst>
          </p:cNvPr>
          <p:cNvSpPr txBox="1"/>
          <p:nvPr/>
        </p:nvSpPr>
        <p:spPr>
          <a:xfrm>
            <a:off x="1408766" y="8066125"/>
            <a:ext cx="12073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solidFill>
                  <a:srgbClr val="FE5E00"/>
                </a:solidFill>
              </a:rPr>
              <a:t>PSHE </a:t>
            </a:r>
          </a:p>
          <a:p>
            <a:r>
              <a:rPr lang="en-GB" sz="1100" b="1" dirty="0">
                <a:solidFill>
                  <a:srgbClr val="FE5E00"/>
                </a:solidFill>
              </a:rPr>
              <a:t>Mental Health Y8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6F3117A-965F-411A-B9BC-195DC659FD28}"/>
              </a:ext>
            </a:extLst>
          </p:cNvPr>
          <p:cNvCxnSpPr>
            <a:cxnSpLocks/>
          </p:cNvCxnSpPr>
          <p:nvPr/>
        </p:nvCxnSpPr>
        <p:spPr>
          <a:xfrm>
            <a:off x="1838384" y="8664236"/>
            <a:ext cx="219854" cy="162487"/>
          </a:xfrm>
          <a:prstGeom prst="straightConnector1">
            <a:avLst/>
          </a:prstGeom>
          <a:ln>
            <a:solidFill>
              <a:srgbClr val="FE5E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8711DCCD-F69D-45B4-AE2D-7DD5FD1FE2D6}"/>
              </a:ext>
            </a:extLst>
          </p:cNvPr>
          <p:cNvCxnSpPr>
            <a:cxnSpLocks/>
          </p:cNvCxnSpPr>
          <p:nvPr/>
        </p:nvCxnSpPr>
        <p:spPr>
          <a:xfrm>
            <a:off x="6674014" y="11041069"/>
            <a:ext cx="209498" cy="253494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66B87A70-1671-4CC9-A72E-5C43A181CD1D}"/>
              </a:ext>
            </a:extLst>
          </p:cNvPr>
          <p:cNvSpPr txBox="1"/>
          <p:nvPr/>
        </p:nvSpPr>
        <p:spPr>
          <a:xfrm>
            <a:off x="648996" y="8291293"/>
            <a:ext cx="780983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solidFill>
                  <a:srgbClr val="FF00FF"/>
                </a:solidFill>
              </a:rPr>
              <a:t>Reflection</a:t>
            </a:r>
          </a:p>
          <a:p>
            <a:r>
              <a:rPr lang="en-GB" sz="1100" b="1" dirty="0">
                <a:solidFill>
                  <a:srgbClr val="FF00FF"/>
                </a:solidFill>
              </a:rPr>
              <a:t>Kindness</a:t>
            </a:r>
          </a:p>
          <a:p>
            <a:r>
              <a:rPr lang="en-GB" sz="1100" b="1" dirty="0">
                <a:solidFill>
                  <a:srgbClr val="FF00FF"/>
                </a:solidFill>
              </a:rPr>
              <a:t>Hope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0F5AA4F-0C44-4C30-AE25-6395A22339A0}"/>
              </a:ext>
            </a:extLst>
          </p:cNvPr>
          <p:cNvCxnSpPr>
            <a:cxnSpLocks/>
          </p:cNvCxnSpPr>
          <p:nvPr/>
        </p:nvCxnSpPr>
        <p:spPr>
          <a:xfrm>
            <a:off x="1292595" y="8730464"/>
            <a:ext cx="365321" cy="173804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90B092FB-8F1B-4914-819D-E04A831D22DB}"/>
              </a:ext>
            </a:extLst>
          </p:cNvPr>
          <p:cNvSpPr/>
          <p:nvPr/>
        </p:nvSpPr>
        <p:spPr>
          <a:xfrm>
            <a:off x="5663294" y="7725346"/>
            <a:ext cx="3223846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100" b="1" dirty="0"/>
              <a:t>Question: What makes good theatre?</a:t>
            </a:r>
          </a:p>
          <a:p>
            <a:pPr algn="ctr"/>
            <a:r>
              <a:rPr lang="en-GB" sz="1100" dirty="0"/>
              <a:t>Students will explore a range of stimuli &amp; use</a:t>
            </a:r>
          </a:p>
          <a:p>
            <a:pPr algn="ctr"/>
            <a:r>
              <a:rPr lang="en-GB" sz="1100" dirty="0"/>
              <a:t> their knowledge of drama conventions &amp; performance styles to devise a piece of</a:t>
            </a:r>
          </a:p>
          <a:p>
            <a:pPr algn="ctr"/>
            <a:r>
              <a:rPr lang="en-GB" sz="1100" dirty="0"/>
              <a:t> theatre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A3F6AE17-63D7-40C0-AF3C-2D9D14A23636}"/>
              </a:ext>
            </a:extLst>
          </p:cNvPr>
          <p:cNvCxnSpPr>
            <a:cxnSpLocks/>
          </p:cNvCxnSpPr>
          <p:nvPr/>
        </p:nvCxnSpPr>
        <p:spPr>
          <a:xfrm>
            <a:off x="2970052" y="8492599"/>
            <a:ext cx="2088" cy="1852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378C5954-DE87-40A1-9012-5900E33E64F5}"/>
              </a:ext>
            </a:extLst>
          </p:cNvPr>
          <p:cNvCxnSpPr>
            <a:cxnSpLocks/>
          </p:cNvCxnSpPr>
          <p:nvPr/>
        </p:nvCxnSpPr>
        <p:spPr>
          <a:xfrm>
            <a:off x="6911895" y="8401216"/>
            <a:ext cx="0" cy="3260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4F28C33C-8430-4282-B85C-0AC0F9708C5A}"/>
              </a:ext>
            </a:extLst>
          </p:cNvPr>
          <p:cNvSpPr/>
          <p:nvPr/>
        </p:nvSpPr>
        <p:spPr>
          <a:xfrm>
            <a:off x="5684322" y="9685454"/>
            <a:ext cx="184377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00" b="1" dirty="0">
                <a:solidFill>
                  <a:srgbClr val="FE5E00"/>
                </a:solidFill>
              </a:rPr>
              <a:t>Art - Composition Artists Y9 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84A3FA1F-004A-48A3-A99E-A70EF9C5317A}"/>
              </a:ext>
            </a:extLst>
          </p:cNvPr>
          <p:cNvSpPr txBox="1"/>
          <p:nvPr/>
        </p:nvSpPr>
        <p:spPr>
          <a:xfrm>
            <a:off x="3644307" y="8485863"/>
            <a:ext cx="298190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u="sng" dirty="0">
                <a:solidFill>
                  <a:srgbClr val="FF0000"/>
                </a:solidFill>
              </a:rPr>
              <a:t>Narration, Flashback, Crosscutting</a:t>
            </a:r>
            <a:r>
              <a:rPr lang="en-GB" sz="1100" b="1" dirty="0">
                <a:solidFill>
                  <a:srgbClr val="FF0000"/>
                </a:solidFill>
              </a:rPr>
              <a:t>, Monologues</a:t>
            </a:r>
          </a:p>
        </p:txBody>
      </p: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2D42E61A-219F-4E3F-9AE5-7BDE48C35A6F}"/>
              </a:ext>
            </a:extLst>
          </p:cNvPr>
          <p:cNvCxnSpPr>
            <a:cxnSpLocks/>
            <a:stCxn id="48" idx="1"/>
          </p:cNvCxnSpPr>
          <p:nvPr/>
        </p:nvCxnSpPr>
        <p:spPr>
          <a:xfrm flipH="1">
            <a:off x="3425971" y="8616668"/>
            <a:ext cx="218336" cy="5133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17DE20CA-65E4-446C-A9DD-BB7613CF97FF}"/>
              </a:ext>
            </a:extLst>
          </p:cNvPr>
          <p:cNvCxnSpPr>
            <a:cxnSpLocks/>
            <a:stCxn id="48" idx="3"/>
          </p:cNvCxnSpPr>
          <p:nvPr/>
        </p:nvCxnSpPr>
        <p:spPr>
          <a:xfrm>
            <a:off x="6626214" y="8616668"/>
            <a:ext cx="161149" cy="4967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2FB1EB9F-4D30-4CB8-A042-09EDF1C29562}"/>
              </a:ext>
            </a:extLst>
          </p:cNvPr>
          <p:cNvCxnSpPr>
            <a:cxnSpLocks/>
          </p:cNvCxnSpPr>
          <p:nvPr/>
        </p:nvCxnSpPr>
        <p:spPr>
          <a:xfrm flipH="1">
            <a:off x="8550586" y="10993266"/>
            <a:ext cx="391384" cy="130790"/>
          </a:xfrm>
          <a:prstGeom prst="straightConnector1">
            <a:avLst/>
          </a:prstGeom>
          <a:ln>
            <a:solidFill>
              <a:srgbClr val="FE5E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>
            <a:extLst>
              <a:ext uri="{FF2B5EF4-FFF2-40B4-BE49-F238E27FC236}">
                <a16:creationId xmlns:a16="http://schemas.microsoft.com/office/drawing/2014/main" id="{D59CE837-3F16-4312-8E13-CF483C0641E4}"/>
              </a:ext>
            </a:extLst>
          </p:cNvPr>
          <p:cNvSpPr txBox="1"/>
          <p:nvPr/>
        </p:nvSpPr>
        <p:spPr>
          <a:xfrm>
            <a:off x="5143566" y="7857431"/>
            <a:ext cx="914033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solidFill>
                  <a:srgbClr val="FF00FF"/>
                </a:solidFill>
              </a:rPr>
              <a:t>Reflection</a:t>
            </a:r>
          </a:p>
          <a:p>
            <a:r>
              <a:rPr lang="en-GB" sz="1100" b="1" dirty="0">
                <a:solidFill>
                  <a:srgbClr val="FF00FF"/>
                </a:solidFill>
              </a:rPr>
              <a:t>Deliberation</a:t>
            </a:r>
          </a:p>
          <a:p>
            <a:r>
              <a:rPr lang="en-GB" sz="1100" b="1" dirty="0">
                <a:solidFill>
                  <a:srgbClr val="FF00FF"/>
                </a:solidFill>
              </a:rPr>
              <a:t>Respect</a:t>
            </a:r>
          </a:p>
        </p:txBody>
      </p: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61DB24EA-522C-433D-B638-5034818AC7DC}"/>
              </a:ext>
            </a:extLst>
          </p:cNvPr>
          <p:cNvCxnSpPr>
            <a:cxnSpLocks/>
          </p:cNvCxnSpPr>
          <p:nvPr/>
        </p:nvCxnSpPr>
        <p:spPr>
          <a:xfrm>
            <a:off x="4315385" y="5463288"/>
            <a:ext cx="150430" cy="167481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Rectangle 129">
            <a:extLst>
              <a:ext uri="{FF2B5EF4-FFF2-40B4-BE49-F238E27FC236}">
                <a16:creationId xmlns:a16="http://schemas.microsoft.com/office/drawing/2014/main" id="{54B5ED7F-A5C9-4A71-9AD1-DA80F7F2F9F1}"/>
              </a:ext>
            </a:extLst>
          </p:cNvPr>
          <p:cNvSpPr/>
          <p:nvPr/>
        </p:nvSpPr>
        <p:spPr>
          <a:xfrm>
            <a:off x="3567336" y="5664405"/>
            <a:ext cx="4558014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100" b="1" dirty="0"/>
              <a:t>Question: What type theatre is more powerful, naturalistic or non-naturalistic? </a:t>
            </a:r>
            <a:r>
              <a:rPr lang="en-GB" sz="1100" dirty="0"/>
              <a:t>Explore a range of performance styles </a:t>
            </a:r>
            <a:r>
              <a:rPr lang="en-GB" sz="1100" dirty="0" smtClean="0"/>
              <a:t>including</a:t>
            </a:r>
          </a:p>
          <a:p>
            <a:pPr algn="ctr"/>
            <a:r>
              <a:rPr lang="en-GB" sz="1100" dirty="0" smtClean="0"/>
              <a:t> </a:t>
            </a:r>
            <a:r>
              <a:rPr lang="en-GB" sz="1100" b="1" dirty="0">
                <a:solidFill>
                  <a:schemeClr val="accent4">
                    <a:lumMod val="50000"/>
                  </a:schemeClr>
                </a:solidFill>
              </a:rPr>
              <a:t>Brecht, </a:t>
            </a:r>
            <a:r>
              <a:rPr lang="en-GB" sz="1100" b="1" u="sng" dirty="0">
                <a:solidFill>
                  <a:schemeClr val="bg1">
                    <a:lumMod val="65000"/>
                  </a:schemeClr>
                </a:solidFill>
              </a:rPr>
              <a:t>Stanislavski</a:t>
            </a:r>
            <a:r>
              <a:rPr lang="en-GB" sz="1100" b="1" u="sng" dirty="0" smtClean="0">
                <a:solidFill>
                  <a:srgbClr val="00B050"/>
                </a:solidFill>
              </a:rPr>
              <a:t>, </a:t>
            </a:r>
            <a:r>
              <a:rPr lang="en-GB" sz="1100" b="1" u="sng" dirty="0" err="1" smtClean="0">
                <a:solidFill>
                  <a:srgbClr val="FFC000"/>
                </a:solidFill>
              </a:rPr>
              <a:t>Artuad</a:t>
            </a:r>
            <a:r>
              <a:rPr lang="en-GB" sz="1100" b="1" u="sng" dirty="0" smtClean="0">
                <a:solidFill>
                  <a:srgbClr val="FFC000"/>
                </a:solidFill>
              </a:rPr>
              <a:t>,</a:t>
            </a:r>
            <a:r>
              <a:rPr lang="en-GB" sz="1100" b="1" dirty="0" smtClean="0">
                <a:solidFill>
                  <a:srgbClr val="FFC000"/>
                </a:solidFill>
              </a:rPr>
              <a:t> </a:t>
            </a:r>
            <a:r>
              <a:rPr lang="en-GB" sz="1100" b="1" dirty="0">
                <a:solidFill>
                  <a:srgbClr val="7030A0"/>
                </a:solidFill>
              </a:rPr>
              <a:t>Berkoff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204F403F-89C0-4C37-A295-858F7AEF6FA0}"/>
              </a:ext>
            </a:extLst>
          </p:cNvPr>
          <p:cNvSpPr txBox="1"/>
          <p:nvPr/>
        </p:nvSpPr>
        <p:spPr>
          <a:xfrm>
            <a:off x="8441237" y="5613272"/>
            <a:ext cx="13237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/>
              <a:t>Question: Does</a:t>
            </a:r>
          </a:p>
          <a:p>
            <a:pPr algn="ctr"/>
            <a:r>
              <a:rPr lang="en-GB" sz="1100" b="1" dirty="0"/>
              <a:t> </a:t>
            </a:r>
            <a:r>
              <a:rPr lang="en-GB" sz="1100" b="1" dirty="0" smtClean="0"/>
              <a:t>Nature or Nurture have the biggest impact in life?</a:t>
            </a:r>
            <a:endParaRPr lang="en-GB" sz="1100" b="1" dirty="0"/>
          </a:p>
        </p:txBody>
      </p:sp>
      <p:cxnSp>
        <p:nvCxnSpPr>
          <p:cNvPr id="137" name="Straight Arrow Connector 136">
            <a:extLst>
              <a:ext uri="{FF2B5EF4-FFF2-40B4-BE49-F238E27FC236}">
                <a16:creationId xmlns:a16="http://schemas.microsoft.com/office/drawing/2014/main" id="{5B21E7F9-C490-4280-91BE-4253E503526E}"/>
              </a:ext>
            </a:extLst>
          </p:cNvPr>
          <p:cNvCxnSpPr>
            <a:cxnSpLocks/>
          </p:cNvCxnSpPr>
          <p:nvPr/>
        </p:nvCxnSpPr>
        <p:spPr>
          <a:xfrm flipH="1">
            <a:off x="6359375" y="6244702"/>
            <a:ext cx="1644" cy="2014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>
            <a:extLst>
              <a:ext uri="{FF2B5EF4-FFF2-40B4-BE49-F238E27FC236}">
                <a16:creationId xmlns:a16="http://schemas.microsoft.com/office/drawing/2014/main" id="{1C2A8396-7E57-45A3-9960-D9A21FBEB819}"/>
              </a:ext>
            </a:extLst>
          </p:cNvPr>
          <p:cNvCxnSpPr>
            <a:cxnSpLocks/>
          </p:cNvCxnSpPr>
          <p:nvPr/>
        </p:nvCxnSpPr>
        <p:spPr>
          <a:xfrm>
            <a:off x="9355796" y="6625823"/>
            <a:ext cx="1" cy="3141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TextBox 151">
            <a:extLst>
              <a:ext uri="{FF2B5EF4-FFF2-40B4-BE49-F238E27FC236}">
                <a16:creationId xmlns:a16="http://schemas.microsoft.com/office/drawing/2014/main" id="{9650AEE4-DDBB-4DBE-B427-6BF71D2500C3}"/>
              </a:ext>
            </a:extLst>
          </p:cNvPr>
          <p:cNvSpPr txBox="1"/>
          <p:nvPr/>
        </p:nvSpPr>
        <p:spPr>
          <a:xfrm>
            <a:off x="8611579" y="9222387"/>
            <a:ext cx="114807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 u="sng" dirty="0">
                <a:solidFill>
                  <a:srgbClr val="FF0000"/>
                </a:solidFill>
              </a:rPr>
              <a:t>Characterisation</a:t>
            </a:r>
          </a:p>
          <a:p>
            <a:pPr algn="ctr"/>
            <a:r>
              <a:rPr lang="en-GB" sz="1100" b="1" u="sng" dirty="0">
                <a:solidFill>
                  <a:srgbClr val="FF0000"/>
                </a:solidFill>
              </a:rPr>
              <a:t>Vocal Skills</a:t>
            </a:r>
          </a:p>
          <a:p>
            <a:pPr algn="ctr"/>
            <a:r>
              <a:rPr lang="en-GB" sz="1100" b="1" u="sng" dirty="0">
                <a:solidFill>
                  <a:srgbClr val="FF0000"/>
                </a:solidFill>
              </a:rPr>
              <a:t>Physical Skills</a:t>
            </a:r>
          </a:p>
        </p:txBody>
      </p:sp>
      <p:cxnSp>
        <p:nvCxnSpPr>
          <p:cNvPr id="154" name="Straight Arrow Connector 153">
            <a:extLst>
              <a:ext uri="{FF2B5EF4-FFF2-40B4-BE49-F238E27FC236}">
                <a16:creationId xmlns:a16="http://schemas.microsoft.com/office/drawing/2014/main" id="{6B3619C3-94AA-4A6E-B8B3-931C614C7101}"/>
              </a:ext>
            </a:extLst>
          </p:cNvPr>
          <p:cNvCxnSpPr>
            <a:cxnSpLocks/>
          </p:cNvCxnSpPr>
          <p:nvPr/>
        </p:nvCxnSpPr>
        <p:spPr>
          <a:xfrm flipV="1">
            <a:off x="9113390" y="8979617"/>
            <a:ext cx="0" cy="28949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TextBox 158">
            <a:extLst>
              <a:ext uri="{FF2B5EF4-FFF2-40B4-BE49-F238E27FC236}">
                <a16:creationId xmlns:a16="http://schemas.microsoft.com/office/drawing/2014/main" id="{171650D0-AFCC-45B5-AF6C-79948D8BC1D1}"/>
              </a:ext>
            </a:extLst>
          </p:cNvPr>
          <p:cNvSpPr txBox="1"/>
          <p:nvPr/>
        </p:nvSpPr>
        <p:spPr>
          <a:xfrm>
            <a:off x="7033142" y="7295678"/>
            <a:ext cx="138531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solidFill>
                  <a:srgbClr val="00B050"/>
                </a:solidFill>
              </a:rPr>
              <a:t>Emotion memory</a:t>
            </a:r>
          </a:p>
          <a:p>
            <a:r>
              <a:rPr lang="en-GB" sz="1100" b="1" dirty="0">
                <a:solidFill>
                  <a:srgbClr val="00B050"/>
                </a:solidFill>
              </a:rPr>
              <a:t>Given circumstances</a:t>
            </a:r>
          </a:p>
        </p:txBody>
      </p:sp>
      <p:cxnSp>
        <p:nvCxnSpPr>
          <p:cNvPr id="193" name="Straight Arrow Connector 192">
            <a:extLst>
              <a:ext uri="{FF2B5EF4-FFF2-40B4-BE49-F238E27FC236}">
                <a16:creationId xmlns:a16="http://schemas.microsoft.com/office/drawing/2014/main" id="{B5D61432-84C1-4608-8381-0E1CD7925019}"/>
              </a:ext>
            </a:extLst>
          </p:cNvPr>
          <p:cNvCxnSpPr>
            <a:cxnSpLocks/>
          </p:cNvCxnSpPr>
          <p:nvPr/>
        </p:nvCxnSpPr>
        <p:spPr>
          <a:xfrm flipV="1">
            <a:off x="7420446" y="7135580"/>
            <a:ext cx="246523" cy="4243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" name="TextBox 196">
            <a:extLst>
              <a:ext uri="{FF2B5EF4-FFF2-40B4-BE49-F238E27FC236}">
                <a16:creationId xmlns:a16="http://schemas.microsoft.com/office/drawing/2014/main" id="{7BF61843-F431-41BB-9464-F3C86EAC60CC}"/>
              </a:ext>
            </a:extLst>
          </p:cNvPr>
          <p:cNvSpPr txBox="1"/>
          <p:nvPr/>
        </p:nvSpPr>
        <p:spPr>
          <a:xfrm>
            <a:off x="8614023" y="4884845"/>
            <a:ext cx="787395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 dirty="0">
                <a:solidFill>
                  <a:srgbClr val="FE5E00"/>
                </a:solidFill>
              </a:rPr>
              <a:t>Science</a:t>
            </a:r>
          </a:p>
          <a:p>
            <a:pPr algn="ctr"/>
            <a:r>
              <a:rPr lang="en-GB" sz="1100" b="1" dirty="0">
                <a:solidFill>
                  <a:srgbClr val="FE5E00"/>
                </a:solidFill>
              </a:rPr>
              <a:t>Breathing </a:t>
            </a:r>
          </a:p>
          <a:p>
            <a:pPr algn="ctr"/>
            <a:r>
              <a:rPr lang="en-GB" sz="1100" b="1" dirty="0">
                <a:solidFill>
                  <a:srgbClr val="FE5E00"/>
                </a:solidFill>
              </a:rPr>
              <a:t>Y8</a:t>
            </a:r>
          </a:p>
        </p:txBody>
      </p:sp>
      <p:cxnSp>
        <p:nvCxnSpPr>
          <p:cNvPr id="201" name="Straight Arrow Connector 200">
            <a:extLst>
              <a:ext uri="{FF2B5EF4-FFF2-40B4-BE49-F238E27FC236}">
                <a16:creationId xmlns:a16="http://schemas.microsoft.com/office/drawing/2014/main" id="{FE3006D0-5577-4EFC-A8E8-345169706CAD}"/>
              </a:ext>
            </a:extLst>
          </p:cNvPr>
          <p:cNvCxnSpPr>
            <a:cxnSpLocks/>
          </p:cNvCxnSpPr>
          <p:nvPr/>
        </p:nvCxnSpPr>
        <p:spPr>
          <a:xfrm flipH="1">
            <a:off x="8220189" y="5467447"/>
            <a:ext cx="386399" cy="678576"/>
          </a:xfrm>
          <a:prstGeom prst="straightConnector1">
            <a:avLst/>
          </a:prstGeom>
          <a:ln>
            <a:solidFill>
              <a:srgbClr val="FE5E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" name="TextBox 204">
            <a:extLst>
              <a:ext uri="{FF2B5EF4-FFF2-40B4-BE49-F238E27FC236}">
                <a16:creationId xmlns:a16="http://schemas.microsoft.com/office/drawing/2014/main" id="{29F02C1F-7788-4AAF-AA3B-4AB63D351E58}"/>
              </a:ext>
            </a:extLst>
          </p:cNvPr>
          <p:cNvSpPr txBox="1"/>
          <p:nvPr/>
        </p:nvSpPr>
        <p:spPr>
          <a:xfrm>
            <a:off x="8511305" y="6955905"/>
            <a:ext cx="120257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 smtClean="0">
                <a:solidFill>
                  <a:srgbClr val="FF00FF"/>
                </a:solidFill>
              </a:rPr>
              <a:t>Nature V Nurture</a:t>
            </a:r>
          </a:p>
          <a:p>
            <a:r>
              <a:rPr lang="en-GB" sz="1100" b="1" dirty="0" smtClean="0">
                <a:solidFill>
                  <a:srgbClr val="FF00FF"/>
                </a:solidFill>
              </a:rPr>
              <a:t>Compassion</a:t>
            </a:r>
          </a:p>
          <a:p>
            <a:r>
              <a:rPr lang="en-GB" sz="1100" b="1" dirty="0" smtClean="0">
                <a:solidFill>
                  <a:srgbClr val="FF00FF"/>
                </a:solidFill>
              </a:rPr>
              <a:t>Empathy</a:t>
            </a:r>
          </a:p>
          <a:p>
            <a:r>
              <a:rPr lang="en-GB" sz="1100" b="1" dirty="0" smtClean="0">
                <a:solidFill>
                  <a:srgbClr val="FF00FF"/>
                </a:solidFill>
              </a:rPr>
              <a:t>Family</a:t>
            </a:r>
            <a:endParaRPr lang="en-GB" sz="1100" b="1" dirty="0">
              <a:solidFill>
                <a:srgbClr val="FF00FF"/>
              </a:solidFill>
            </a:endParaRPr>
          </a:p>
        </p:txBody>
      </p:sp>
      <p:cxnSp>
        <p:nvCxnSpPr>
          <p:cNvPr id="207" name="Straight Arrow Connector 206">
            <a:extLst>
              <a:ext uri="{FF2B5EF4-FFF2-40B4-BE49-F238E27FC236}">
                <a16:creationId xmlns:a16="http://schemas.microsoft.com/office/drawing/2014/main" id="{2BBF3ADF-2CFC-4619-BDA9-A11441BC32C7}"/>
              </a:ext>
            </a:extLst>
          </p:cNvPr>
          <p:cNvCxnSpPr>
            <a:cxnSpLocks/>
          </p:cNvCxnSpPr>
          <p:nvPr/>
        </p:nvCxnSpPr>
        <p:spPr>
          <a:xfrm>
            <a:off x="8664443" y="7725346"/>
            <a:ext cx="0" cy="221882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3" name="TextBox 222">
            <a:extLst>
              <a:ext uri="{FF2B5EF4-FFF2-40B4-BE49-F238E27FC236}">
                <a16:creationId xmlns:a16="http://schemas.microsoft.com/office/drawing/2014/main" id="{AEE6F5E2-2B2D-4A7B-8F45-071F827BB6A6}"/>
              </a:ext>
            </a:extLst>
          </p:cNvPr>
          <p:cNvSpPr txBox="1"/>
          <p:nvPr/>
        </p:nvSpPr>
        <p:spPr>
          <a:xfrm>
            <a:off x="4578423" y="7450839"/>
            <a:ext cx="259718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u="sng" dirty="0">
                <a:solidFill>
                  <a:srgbClr val="FF0000"/>
                </a:solidFill>
              </a:rPr>
              <a:t>Narration, Flashback, Mime, Crosscutting</a:t>
            </a:r>
          </a:p>
        </p:txBody>
      </p:sp>
      <p:cxnSp>
        <p:nvCxnSpPr>
          <p:cNvPr id="225" name="Straight Arrow Connector 224">
            <a:extLst>
              <a:ext uri="{FF2B5EF4-FFF2-40B4-BE49-F238E27FC236}">
                <a16:creationId xmlns:a16="http://schemas.microsoft.com/office/drawing/2014/main" id="{5365DF2E-D9C3-42CB-952E-F69341DB84DB}"/>
              </a:ext>
            </a:extLst>
          </p:cNvPr>
          <p:cNvCxnSpPr>
            <a:cxnSpLocks/>
          </p:cNvCxnSpPr>
          <p:nvPr/>
        </p:nvCxnSpPr>
        <p:spPr>
          <a:xfrm flipV="1">
            <a:off x="5028009" y="7266945"/>
            <a:ext cx="0" cy="23073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2" name="TextBox 231">
            <a:extLst>
              <a:ext uri="{FF2B5EF4-FFF2-40B4-BE49-F238E27FC236}">
                <a16:creationId xmlns:a16="http://schemas.microsoft.com/office/drawing/2014/main" id="{C986293D-FEFD-4CF5-BA76-A62F281CC68A}"/>
              </a:ext>
            </a:extLst>
          </p:cNvPr>
          <p:cNvSpPr txBox="1"/>
          <p:nvPr/>
        </p:nvSpPr>
        <p:spPr>
          <a:xfrm>
            <a:off x="5031103" y="7239267"/>
            <a:ext cx="216918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solidFill>
                  <a:srgbClr val="FE5E00"/>
                </a:solidFill>
              </a:rPr>
              <a:t>History - Weimar &amp; Nazi Germany</a:t>
            </a:r>
          </a:p>
        </p:txBody>
      </p:sp>
      <p:cxnSp>
        <p:nvCxnSpPr>
          <p:cNvPr id="235" name="Straight Arrow Connector 234">
            <a:extLst>
              <a:ext uri="{FF2B5EF4-FFF2-40B4-BE49-F238E27FC236}">
                <a16:creationId xmlns:a16="http://schemas.microsoft.com/office/drawing/2014/main" id="{0B22CC2F-CCF8-480F-B426-26759585A57F}"/>
              </a:ext>
            </a:extLst>
          </p:cNvPr>
          <p:cNvCxnSpPr>
            <a:cxnSpLocks/>
          </p:cNvCxnSpPr>
          <p:nvPr/>
        </p:nvCxnSpPr>
        <p:spPr>
          <a:xfrm flipH="1">
            <a:off x="4916011" y="4712374"/>
            <a:ext cx="137056" cy="164851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0" name="TextBox 239">
            <a:extLst>
              <a:ext uri="{FF2B5EF4-FFF2-40B4-BE49-F238E27FC236}">
                <a16:creationId xmlns:a16="http://schemas.microsoft.com/office/drawing/2014/main" id="{377D1F39-A974-48CE-9A8F-BCAB152FAE36}"/>
              </a:ext>
            </a:extLst>
          </p:cNvPr>
          <p:cNvSpPr txBox="1"/>
          <p:nvPr/>
        </p:nvSpPr>
        <p:spPr>
          <a:xfrm>
            <a:off x="1838196" y="5781527"/>
            <a:ext cx="14318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solidFill>
                  <a:srgbClr val="FF0000"/>
                </a:solidFill>
              </a:rPr>
              <a:t>Direct Address</a:t>
            </a:r>
          </a:p>
          <a:p>
            <a:r>
              <a:rPr lang="en-GB" sz="1100" b="1" u="sng" dirty="0">
                <a:solidFill>
                  <a:srgbClr val="FF0000"/>
                </a:solidFill>
              </a:rPr>
              <a:t>Narration, </a:t>
            </a:r>
            <a:r>
              <a:rPr lang="en-GB" sz="1100" b="1" dirty="0">
                <a:solidFill>
                  <a:srgbClr val="FF0000"/>
                </a:solidFill>
              </a:rPr>
              <a:t>Multi Role</a:t>
            </a:r>
          </a:p>
        </p:txBody>
      </p:sp>
      <p:cxnSp>
        <p:nvCxnSpPr>
          <p:cNvPr id="242" name="Straight Arrow Connector 241">
            <a:extLst>
              <a:ext uri="{FF2B5EF4-FFF2-40B4-BE49-F238E27FC236}">
                <a16:creationId xmlns:a16="http://schemas.microsoft.com/office/drawing/2014/main" id="{945DB5D5-55F4-487A-9F97-73AA5B8F4282}"/>
              </a:ext>
            </a:extLst>
          </p:cNvPr>
          <p:cNvCxnSpPr>
            <a:cxnSpLocks/>
          </p:cNvCxnSpPr>
          <p:nvPr/>
        </p:nvCxnSpPr>
        <p:spPr>
          <a:xfrm flipH="1">
            <a:off x="2129119" y="6204579"/>
            <a:ext cx="2930" cy="32181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" name="TextBox 245">
            <a:extLst>
              <a:ext uri="{FF2B5EF4-FFF2-40B4-BE49-F238E27FC236}">
                <a16:creationId xmlns:a16="http://schemas.microsoft.com/office/drawing/2014/main" id="{A6282D1B-EA18-4178-87F3-354BF552F166}"/>
              </a:ext>
            </a:extLst>
          </p:cNvPr>
          <p:cNvSpPr txBox="1"/>
          <p:nvPr/>
        </p:nvSpPr>
        <p:spPr>
          <a:xfrm>
            <a:off x="30745" y="6421781"/>
            <a:ext cx="1156086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 dirty="0" smtClean="0">
                <a:solidFill>
                  <a:srgbClr val="00B050"/>
                </a:solidFill>
              </a:rPr>
              <a:t>Willy Russell</a:t>
            </a:r>
          </a:p>
          <a:p>
            <a:pPr algn="ctr"/>
            <a:r>
              <a:rPr lang="en-GB" sz="1100" u="sng" dirty="0" smtClean="0">
                <a:solidFill>
                  <a:srgbClr val="00B050"/>
                </a:solidFill>
              </a:rPr>
              <a:t>Brecht</a:t>
            </a:r>
          </a:p>
          <a:p>
            <a:pPr algn="ctr"/>
            <a:r>
              <a:rPr lang="en-GB" sz="1100" b="1" u="sng" dirty="0" smtClean="0">
                <a:solidFill>
                  <a:srgbClr val="00B050"/>
                </a:solidFill>
              </a:rPr>
              <a:t>Musical tragedy,</a:t>
            </a:r>
            <a:endParaRPr lang="en-GB" sz="1100" b="1" u="sng" dirty="0">
              <a:solidFill>
                <a:srgbClr val="00B050"/>
              </a:solidFill>
            </a:endParaRPr>
          </a:p>
        </p:txBody>
      </p:sp>
      <p:cxnSp>
        <p:nvCxnSpPr>
          <p:cNvPr id="248" name="Straight Arrow Connector 247">
            <a:extLst>
              <a:ext uri="{FF2B5EF4-FFF2-40B4-BE49-F238E27FC236}">
                <a16:creationId xmlns:a16="http://schemas.microsoft.com/office/drawing/2014/main" id="{F9224F8B-E31E-412C-B7FC-9388C1D73AE9}"/>
              </a:ext>
            </a:extLst>
          </p:cNvPr>
          <p:cNvCxnSpPr>
            <a:cxnSpLocks/>
          </p:cNvCxnSpPr>
          <p:nvPr/>
        </p:nvCxnSpPr>
        <p:spPr>
          <a:xfrm flipV="1">
            <a:off x="939705" y="6610037"/>
            <a:ext cx="73167" cy="214012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5" name="TextBox 254">
            <a:extLst>
              <a:ext uri="{FF2B5EF4-FFF2-40B4-BE49-F238E27FC236}">
                <a16:creationId xmlns:a16="http://schemas.microsoft.com/office/drawing/2014/main" id="{C01E28C9-D971-4986-8525-A3F5C5A2D6B8}"/>
              </a:ext>
            </a:extLst>
          </p:cNvPr>
          <p:cNvSpPr txBox="1"/>
          <p:nvPr/>
        </p:nvSpPr>
        <p:spPr>
          <a:xfrm>
            <a:off x="2504738" y="7205454"/>
            <a:ext cx="1175322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 dirty="0">
                <a:solidFill>
                  <a:srgbClr val="FF00FF"/>
                </a:solidFill>
              </a:rPr>
              <a:t>Confidence, </a:t>
            </a:r>
          </a:p>
          <a:p>
            <a:pPr algn="ctr"/>
            <a:r>
              <a:rPr lang="en-GB" sz="1100" b="1" dirty="0">
                <a:solidFill>
                  <a:srgbClr val="FF00FF"/>
                </a:solidFill>
              </a:rPr>
              <a:t>Play</a:t>
            </a:r>
          </a:p>
          <a:p>
            <a:pPr algn="ctr"/>
            <a:r>
              <a:rPr lang="en-GB" sz="1100" b="1" dirty="0">
                <a:solidFill>
                  <a:srgbClr val="FF00FF"/>
                </a:solidFill>
              </a:rPr>
              <a:t>Sense of humour</a:t>
            </a:r>
          </a:p>
        </p:txBody>
      </p:sp>
      <p:cxnSp>
        <p:nvCxnSpPr>
          <p:cNvPr id="257" name="Straight Arrow Connector 256">
            <a:extLst>
              <a:ext uri="{FF2B5EF4-FFF2-40B4-BE49-F238E27FC236}">
                <a16:creationId xmlns:a16="http://schemas.microsoft.com/office/drawing/2014/main" id="{86EA57BA-BAE7-4429-922A-5475F70C506B}"/>
              </a:ext>
            </a:extLst>
          </p:cNvPr>
          <p:cNvCxnSpPr>
            <a:cxnSpLocks/>
          </p:cNvCxnSpPr>
          <p:nvPr/>
        </p:nvCxnSpPr>
        <p:spPr>
          <a:xfrm flipH="1" flipV="1">
            <a:off x="2658411" y="7284125"/>
            <a:ext cx="1" cy="277596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1" name="TextBox 260">
            <a:extLst>
              <a:ext uri="{FF2B5EF4-FFF2-40B4-BE49-F238E27FC236}">
                <a16:creationId xmlns:a16="http://schemas.microsoft.com/office/drawing/2014/main" id="{BD73F073-8630-43E0-9601-1A0DA1206B6A}"/>
              </a:ext>
            </a:extLst>
          </p:cNvPr>
          <p:cNvSpPr txBox="1"/>
          <p:nvPr/>
        </p:nvSpPr>
        <p:spPr>
          <a:xfrm>
            <a:off x="1740371" y="5188767"/>
            <a:ext cx="1795684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u="sng" dirty="0">
                <a:solidFill>
                  <a:srgbClr val="00B050"/>
                </a:solidFill>
              </a:rPr>
              <a:t>Brecht, Stanislavski, </a:t>
            </a:r>
          </a:p>
          <a:p>
            <a:r>
              <a:rPr lang="en-GB" sz="1100" b="1" u="sng" dirty="0">
                <a:solidFill>
                  <a:srgbClr val="00B050"/>
                </a:solidFill>
              </a:rPr>
              <a:t>Berkoff, </a:t>
            </a:r>
            <a:r>
              <a:rPr lang="en-GB" sz="1100" b="1" dirty="0" err="1">
                <a:solidFill>
                  <a:srgbClr val="00B050"/>
                </a:solidFill>
              </a:rPr>
              <a:t>Artuad</a:t>
            </a:r>
            <a:r>
              <a:rPr lang="en-GB" sz="1100" b="1" dirty="0">
                <a:solidFill>
                  <a:srgbClr val="00B050"/>
                </a:solidFill>
              </a:rPr>
              <a:t>,</a:t>
            </a:r>
          </a:p>
          <a:p>
            <a:r>
              <a:rPr lang="en-GB" sz="1100" b="1" dirty="0">
                <a:solidFill>
                  <a:srgbClr val="00B050"/>
                </a:solidFill>
              </a:rPr>
              <a:t>Frantic Assembly, Kneehigh</a:t>
            </a:r>
          </a:p>
        </p:txBody>
      </p:sp>
      <p:cxnSp>
        <p:nvCxnSpPr>
          <p:cNvPr id="263" name="Straight Arrow Connector 262">
            <a:extLst>
              <a:ext uri="{FF2B5EF4-FFF2-40B4-BE49-F238E27FC236}">
                <a16:creationId xmlns:a16="http://schemas.microsoft.com/office/drawing/2014/main" id="{9020B006-594E-48E9-9C34-0F89259F3E5B}"/>
              </a:ext>
            </a:extLst>
          </p:cNvPr>
          <p:cNvCxnSpPr>
            <a:cxnSpLocks/>
          </p:cNvCxnSpPr>
          <p:nvPr/>
        </p:nvCxnSpPr>
        <p:spPr>
          <a:xfrm flipH="1" flipV="1">
            <a:off x="1999215" y="5095777"/>
            <a:ext cx="245711" cy="105121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" name="TextBox 267">
            <a:extLst>
              <a:ext uri="{FF2B5EF4-FFF2-40B4-BE49-F238E27FC236}">
                <a16:creationId xmlns:a16="http://schemas.microsoft.com/office/drawing/2014/main" id="{F4D9D35C-0896-4EB9-932C-B5A74AA31774}"/>
              </a:ext>
            </a:extLst>
          </p:cNvPr>
          <p:cNvSpPr txBox="1"/>
          <p:nvPr/>
        </p:nvSpPr>
        <p:spPr>
          <a:xfrm>
            <a:off x="1068867" y="3064661"/>
            <a:ext cx="78579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solidFill>
                  <a:srgbClr val="FF0000"/>
                </a:solidFill>
              </a:rPr>
              <a:t>Proxemics</a:t>
            </a:r>
          </a:p>
          <a:p>
            <a:r>
              <a:rPr lang="en-GB" sz="1100" b="1" u="sng" dirty="0">
                <a:solidFill>
                  <a:srgbClr val="FF0000"/>
                </a:solidFill>
              </a:rPr>
              <a:t>Staging</a:t>
            </a:r>
          </a:p>
          <a:p>
            <a:r>
              <a:rPr lang="en-GB" sz="1100" b="1" u="sng" dirty="0">
                <a:solidFill>
                  <a:srgbClr val="FF0000"/>
                </a:solidFill>
              </a:rPr>
              <a:t>Narration</a:t>
            </a:r>
          </a:p>
          <a:p>
            <a:r>
              <a:rPr lang="en-GB" sz="1100" b="1" u="sng" dirty="0">
                <a:solidFill>
                  <a:srgbClr val="FF0000"/>
                </a:solidFill>
              </a:rPr>
              <a:t>Mime</a:t>
            </a:r>
          </a:p>
          <a:p>
            <a:r>
              <a:rPr lang="en-GB" sz="1100" b="1" dirty="0">
                <a:solidFill>
                  <a:srgbClr val="FF0000"/>
                </a:solidFill>
              </a:rPr>
              <a:t>Lighting</a:t>
            </a:r>
          </a:p>
          <a:p>
            <a:r>
              <a:rPr lang="en-GB" sz="1100" b="1" dirty="0">
                <a:solidFill>
                  <a:srgbClr val="FF0000"/>
                </a:solidFill>
              </a:rPr>
              <a:t>Sound</a:t>
            </a:r>
          </a:p>
        </p:txBody>
      </p:sp>
      <p:cxnSp>
        <p:nvCxnSpPr>
          <p:cNvPr id="270" name="Straight Arrow Connector 269">
            <a:extLst>
              <a:ext uri="{FF2B5EF4-FFF2-40B4-BE49-F238E27FC236}">
                <a16:creationId xmlns:a16="http://schemas.microsoft.com/office/drawing/2014/main" id="{8D368976-DA70-40D5-9FA7-9029DAEC77C7}"/>
              </a:ext>
            </a:extLst>
          </p:cNvPr>
          <p:cNvCxnSpPr>
            <a:cxnSpLocks/>
          </p:cNvCxnSpPr>
          <p:nvPr/>
        </p:nvCxnSpPr>
        <p:spPr>
          <a:xfrm>
            <a:off x="1747204" y="3750890"/>
            <a:ext cx="0" cy="26581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3" name="TextBox 272">
            <a:extLst>
              <a:ext uri="{FF2B5EF4-FFF2-40B4-BE49-F238E27FC236}">
                <a16:creationId xmlns:a16="http://schemas.microsoft.com/office/drawing/2014/main" id="{D14ACC55-DBEF-4944-8DFF-678EA25A78E1}"/>
              </a:ext>
            </a:extLst>
          </p:cNvPr>
          <p:cNvSpPr txBox="1"/>
          <p:nvPr/>
        </p:nvSpPr>
        <p:spPr>
          <a:xfrm>
            <a:off x="138" y="5034409"/>
            <a:ext cx="70403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solidFill>
                  <a:srgbClr val="FF00FF"/>
                </a:solidFill>
              </a:rPr>
              <a:t>Courage</a:t>
            </a:r>
          </a:p>
          <a:p>
            <a:r>
              <a:rPr lang="en-GB" sz="1100" b="1" dirty="0">
                <a:solidFill>
                  <a:srgbClr val="FF00FF"/>
                </a:solidFill>
              </a:rPr>
              <a:t>Curiosity</a:t>
            </a:r>
          </a:p>
          <a:p>
            <a:r>
              <a:rPr lang="en-GB" sz="1100" b="1" dirty="0">
                <a:solidFill>
                  <a:srgbClr val="FF00FF"/>
                </a:solidFill>
              </a:rPr>
              <a:t>Respect</a:t>
            </a:r>
          </a:p>
          <a:p>
            <a:r>
              <a:rPr lang="en-GB" sz="1100" b="1" dirty="0">
                <a:solidFill>
                  <a:srgbClr val="FF00FF"/>
                </a:solidFill>
              </a:rPr>
              <a:t>Play</a:t>
            </a:r>
          </a:p>
        </p:txBody>
      </p:sp>
      <p:cxnSp>
        <p:nvCxnSpPr>
          <p:cNvPr id="275" name="Straight Arrow Connector 274">
            <a:extLst>
              <a:ext uri="{FF2B5EF4-FFF2-40B4-BE49-F238E27FC236}">
                <a16:creationId xmlns:a16="http://schemas.microsoft.com/office/drawing/2014/main" id="{145E13A4-4ED7-4F00-AF38-04F68196202B}"/>
              </a:ext>
            </a:extLst>
          </p:cNvPr>
          <p:cNvCxnSpPr>
            <a:cxnSpLocks/>
            <a:stCxn id="273" idx="0"/>
          </p:cNvCxnSpPr>
          <p:nvPr/>
        </p:nvCxnSpPr>
        <p:spPr>
          <a:xfrm flipV="1">
            <a:off x="352158" y="4992259"/>
            <a:ext cx="386987" cy="42150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8" name="TextBox 277">
            <a:extLst>
              <a:ext uri="{FF2B5EF4-FFF2-40B4-BE49-F238E27FC236}">
                <a16:creationId xmlns:a16="http://schemas.microsoft.com/office/drawing/2014/main" id="{49485AA2-DC5C-41FF-9606-9DE090A33F4B}"/>
              </a:ext>
            </a:extLst>
          </p:cNvPr>
          <p:cNvSpPr txBox="1"/>
          <p:nvPr/>
        </p:nvSpPr>
        <p:spPr>
          <a:xfrm>
            <a:off x="2793593" y="2660837"/>
            <a:ext cx="222174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00B050"/>
                </a:solidFill>
              </a:rPr>
              <a:t>Playwright intentions, deconstructing text, Willy Russell, </a:t>
            </a:r>
            <a:r>
              <a:rPr lang="en-GB" sz="1100" b="1" u="sng" dirty="0">
                <a:solidFill>
                  <a:srgbClr val="00B050"/>
                </a:solidFill>
              </a:rPr>
              <a:t>Social &amp; Historical context </a:t>
            </a:r>
          </a:p>
        </p:txBody>
      </p:sp>
      <p:sp>
        <p:nvSpPr>
          <p:cNvPr id="281" name="TextBox 280">
            <a:extLst>
              <a:ext uri="{FF2B5EF4-FFF2-40B4-BE49-F238E27FC236}">
                <a16:creationId xmlns:a16="http://schemas.microsoft.com/office/drawing/2014/main" id="{E5B1C49C-F69D-4ECF-80BE-986EA62FAB81}"/>
              </a:ext>
            </a:extLst>
          </p:cNvPr>
          <p:cNvSpPr txBox="1"/>
          <p:nvPr/>
        </p:nvSpPr>
        <p:spPr>
          <a:xfrm>
            <a:off x="4789957" y="2655314"/>
            <a:ext cx="9669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 dirty="0">
                <a:solidFill>
                  <a:srgbClr val="FF0000"/>
                </a:solidFill>
              </a:rPr>
              <a:t>Set &amp; </a:t>
            </a:r>
            <a:r>
              <a:rPr lang="en-GB" sz="1100" b="1" u="sng" dirty="0">
                <a:solidFill>
                  <a:srgbClr val="FF0000"/>
                </a:solidFill>
              </a:rPr>
              <a:t>Staging</a:t>
            </a:r>
          </a:p>
          <a:p>
            <a:pPr algn="ctr"/>
            <a:r>
              <a:rPr lang="en-GB" sz="1100" b="1" dirty="0">
                <a:solidFill>
                  <a:srgbClr val="FF0000"/>
                </a:solidFill>
              </a:rPr>
              <a:t>Costume</a:t>
            </a:r>
          </a:p>
          <a:p>
            <a:pPr algn="ctr"/>
            <a:r>
              <a:rPr lang="en-GB" sz="1100" b="1" u="sng" dirty="0">
                <a:solidFill>
                  <a:srgbClr val="FF0000"/>
                </a:solidFill>
              </a:rPr>
              <a:t>Lighting</a:t>
            </a:r>
          </a:p>
          <a:p>
            <a:pPr algn="ctr"/>
            <a:r>
              <a:rPr lang="en-GB" sz="1100" b="1" u="sng" dirty="0">
                <a:solidFill>
                  <a:srgbClr val="FF0000"/>
                </a:solidFill>
              </a:rPr>
              <a:t>Sound</a:t>
            </a:r>
          </a:p>
        </p:txBody>
      </p:sp>
      <p:sp>
        <p:nvSpPr>
          <p:cNvPr id="282" name="TextBox 281">
            <a:extLst>
              <a:ext uri="{FF2B5EF4-FFF2-40B4-BE49-F238E27FC236}">
                <a16:creationId xmlns:a16="http://schemas.microsoft.com/office/drawing/2014/main" id="{CB402514-5D57-4319-9E65-868BEF054CE3}"/>
              </a:ext>
            </a:extLst>
          </p:cNvPr>
          <p:cNvSpPr txBox="1"/>
          <p:nvPr/>
        </p:nvSpPr>
        <p:spPr>
          <a:xfrm>
            <a:off x="2187482" y="3146510"/>
            <a:ext cx="872355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solidFill>
                  <a:srgbClr val="FF00FF"/>
                </a:solidFill>
              </a:rPr>
              <a:t>Honesty</a:t>
            </a:r>
          </a:p>
          <a:p>
            <a:r>
              <a:rPr lang="en-GB" sz="1100" b="1" dirty="0">
                <a:solidFill>
                  <a:srgbClr val="FF00FF"/>
                </a:solidFill>
              </a:rPr>
              <a:t>Kindness</a:t>
            </a:r>
          </a:p>
          <a:p>
            <a:r>
              <a:rPr lang="en-GB" sz="1100" b="1" dirty="0">
                <a:solidFill>
                  <a:srgbClr val="FF00FF"/>
                </a:solidFill>
              </a:rPr>
              <a:t>Forgiveness</a:t>
            </a:r>
          </a:p>
        </p:txBody>
      </p:sp>
      <p:cxnSp>
        <p:nvCxnSpPr>
          <p:cNvPr id="284" name="Straight Arrow Connector 283">
            <a:extLst>
              <a:ext uri="{FF2B5EF4-FFF2-40B4-BE49-F238E27FC236}">
                <a16:creationId xmlns:a16="http://schemas.microsoft.com/office/drawing/2014/main" id="{87E133C7-4948-4FFE-BC90-844D48363456}"/>
              </a:ext>
            </a:extLst>
          </p:cNvPr>
          <p:cNvCxnSpPr>
            <a:cxnSpLocks/>
          </p:cNvCxnSpPr>
          <p:nvPr/>
        </p:nvCxnSpPr>
        <p:spPr>
          <a:xfrm flipV="1">
            <a:off x="4051803" y="4600082"/>
            <a:ext cx="312795" cy="366385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Straight Arrow Connector 288">
            <a:extLst>
              <a:ext uri="{FF2B5EF4-FFF2-40B4-BE49-F238E27FC236}">
                <a16:creationId xmlns:a16="http://schemas.microsoft.com/office/drawing/2014/main" id="{1516F086-B29B-47D7-B186-3E4D55A5664B}"/>
              </a:ext>
            </a:extLst>
          </p:cNvPr>
          <p:cNvCxnSpPr>
            <a:cxnSpLocks/>
          </p:cNvCxnSpPr>
          <p:nvPr/>
        </p:nvCxnSpPr>
        <p:spPr>
          <a:xfrm>
            <a:off x="2460164" y="3705406"/>
            <a:ext cx="10024" cy="159705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Arrow Connector 291">
            <a:extLst>
              <a:ext uri="{FF2B5EF4-FFF2-40B4-BE49-F238E27FC236}">
                <a16:creationId xmlns:a16="http://schemas.microsoft.com/office/drawing/2014/main" id="{D18062BF-CC78-4E99-9ECE-D0CCCE9C87B2}"/>
              </a:ext>
            </a:extLst>
          </p:cNvPr>
          <p:cNvCxnSpPr>
            <a:cxnSpLocks/>
          </p:cNvCxnSpPr>
          <p:nvPr/>
        </p:nvCxnSpPr>
        <p:spPr>
          <a:xfrm>
            <a:off x="3159758" y="3361817"/>
            <a:ext cx="0" cy="401086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Straight Arrow Connector 294">
            <a:extLst>
              <a:ext uri="{FF2B5EF4-FFF2-40B4-BE49-F238E27FC236}">
                <a16:creationId xmlns:a16="http://schemas.microsoft.com/office/drawing/2014/main" id="{23A5FD1E-1E40-4269-8E1A-47522B4E6410}"/>
              </a:ext>
            </a:extLst>
          </p:cNvPr>
          <p:cNvCxnSpPr>
            <a:cxnSpLocks/>
          </p:cNvCxnSpPr>
          <p:nvPr/>
        </p:nvCxnSpPr>
        <p:spPr>
          <a:xfrm flipV="1">
            <a:off x="4289443" y="2632836"/>
            <a:ext cx="438363" cy="174187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Straight Arrow Connector 298">
            <a:extLst>
              <a:ext uri="{FF2B5EF4-FFF2-40B4-BE49-F238E27FC236}">
                <a16:creationId xmlns:a16="http://schemas.microsoft.com/office/drawing/2014/main" id="{B979516C-8A46-43CF-AC6C-F6B5E5768605}"/>
              </a:ext>
            </a:extLst>
          </p:cNvPr>
          <p:cNvCxnSpPr>
            <a:cxnSpLocks/>
            <a:stCxn id="281" idx="3"/>
          </p:cNvCxnSpPr>
          <p:nvPr/>
        </p:nvCxnSpPr>
        <p:spPr>
          <a:xfrm flipV="1">
            <a:off x="5756888" y="2681522"/>
            <a:ext cx="0" cy="35851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Straight Arrow Connector 304">
            <a:extLst>
              <a:ext uri="{FF2B5EF4-FFF2-40B4-BE49-F238E27FC236}">
                <a16:creationId xmlns:a16="http://schemas.microsoft.com/office/drawing/2014/main" id="{A59EE077-C2A6-4E63-A7BE-A6B33F5DB9FC}"/>
              </a:ext>
            </a:extLst>
          </p:cNvPr>
          <p:cNvCxnSpPr>
            <a:cxnSpLocks/>
          </p:cNvCxnSpPr>
          <p:nvPr/>
        </p:nvCxnSpPr>
        <p:spPr>
          <a:xfrm flipH="1">
            <a:off x="5445022" y="3360821"/>
            <a:ext cx="241443" cy="47246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0" name="Rectangle 309">
            <a:extLst>
              <a:ext uri="{FF2B5EF4-FFF2-40B4-BE49-F238E27FC236}">
                <a16:creationId xmlns:a16="http://schemas.microsoft.com/office/drawing/2014/main" id="{6E2CF513-306C-4F84-9E18-A86ED423578C}"/>
              </a:ext>
            </a:extLst>
          </p:cNvPr>
          <p:cNvSpPr/>
          <p:nvPr/>
        </p:nvSpPr>
        <p:spPr>
          <a:xfrm>
            <a:off x="8586647" y="1669073"/>
            <a:ext cx="109927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100" b="1" dirty="0">
                <a:solidFill>
                  <a:srgbClr val="FF00FF"/>
                </a:solidFill>
              </a:rPr>
              <a:t>Attentiveness</a:t>
            </a:r>
          </a:p>
          <a:p>
            <a:pPr algn="ctr"/>
            <a:r>
              <a:rPr lang="en-GB" sz="1100" b="1" dirty="0">
                <a:solidFill>
                  <a:srgbClr val="FF00FF"/>
                </a:solidFill>
              </a:rPr>
              <a:t>Self control</a:t>
            </a:r>
          </a:p>
          <a:p>
            <a:pPr algn="ctr"/>
            <a:r>
              <a:rPr lang="en-GB" sz="1100" b="1" dirty="0">
                <a:solidFill>
                  <a:srgbClr val="FF00FF"/>
                </a:solidFill>
              </a:rPr>
              <a:t>Reflection</a:t>
            </a:r>
          </a:p>
          <a:p>
            <a:pPr algn="ctr"/>
            <a:r>
              <a:rPr lang="en-GB" sz="1100" b="1" dirty="0">
                <a:solidFill>
                  <a:srgbClr val="FF00FF"/>
                </a:solidFill>
              </a:rPr>
              <a:t>Confidence</a:t>
            </a:r>
            <a:endParaRPr lang="en-GB" sz="2400" b="1" dirty="0">
              <a:solidFill>
                <a:srgbClr val="FF00FF"/>
              </a:solidFill>
            </a:endParaRPr>
          </a:p>
        </p:txBody>
      </p:sp>
      <p:sp>
        <p:nvSpPr>
          <p:cNvPr id="311" name="Rectangle 310">
            <a:extLst>
              <a:ext uri="{FF2B5EF4-FFF2-40B4-BE49-F238E27FC236}">
                <a16:creationId xmlns:a16="http://schemas.microsoft.com/office/drawing/2014/main" id="{DC53765A-824A-4912-8438-716F6DAEF1C3}"/>
              </a:ext>
            </a:extLst>
          </p:cNvPr>
          <p:cNvSpPr/>
          <p:nvPr/>
        </p:nvSpPr>
        <p:spPr>
          <a:xfrm>
            <a:off x="8913624" y="2422922"/>
            <a:ext cx="923643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100" b="1" dirty="0">
                <a:solidFill>
                  <a:srgbClr val="FE5E00"/>
                </a:solidFill>
              </a:rPr>
              <a:t>Science</a:t>
            </a:r>
          </a:p>
          <a:p>
            <a:pPr algn="ctr"/>
            <a:r>
              <a:rPr lang="en-GB" sz="1100" b="1" dirty="0">
                <a:solidFill>
                  <a:srgbClr val="FE5E00"/>
                </a:solidFill>
              </a:rPr>
              <a:t>Breathing </a:t>
            </a:r>
          </a:p>
          <a:p>
            <a:pPr algn="ctr"/>
            <a:r>
              <a:rPr lang="en-GB" sz="1100" b="1" dirty="0">
                <a:solidFill>
                  <a:srgbClr val="FE5E00"/>
                </a:solidFill>
              </a:rPr>
              <a:t>Y8</a:t>
            </a:r>
            <a:endParaRPr lang="en-GB" sz="2400" b="1" dirty="0">
              <a:solidFill>
                <a:srgbClr val="FE5E00"/>
              </a:solidFill>
            </a:endParaRPr>
          </a:p>
        </p:txBody>
      </p:sp>
      <p:cxnSp>
        <p:nvCxnSpPr>
          <p:cNvPr id="313" name="Straight Arrow Connector 312">
            <a:extLst>
              <a:ext uri="{FF2B5EF4-FFF2-40B4-BE49-F238E27FC236}">
                <a16:creationId xmlns:a16="http://schemas.microsoft.com/office/drawing/2014/main" id="{DB1CF35A-950D-46A7-A2E5-A312E5B4370E}"/>
              </a:ext>
            </a:extLst>
          </p:cNvPr>
          <p:cNvCxnSpPr>
            <a:cxnSpLocks/>
          </p:cNvCxnSpPr>
          <p:nvPr/>
        </p:nvCxnSpPr>
        <p:spPr>
          <a:xfrm flipV="1">
            <a:off x="7773375" y="3534027"/>
            <a:ext cx="420443" cy="60409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Straight Arrow Connector 316">
            <a:extLst>
              <a:ext uri="{FF2B5EF4-FFF2-40B4-BE49-F238E27FC236}">
                <a16:creationId xmlns:a16="http://schemas.microsoft.com/office/drawing/2014/main" id="{5F74A51D-D741-4FB2-8797-CF5C542E04C3}"/>
              </a:ext>
            </a:extLst>
          </p:cNvPr>
          <p:cNvCxnSpPr>
            <a:cxnSpLocks/>
          </p:cNvCxnSpPr>
          <p:nvPr/>
        </p:nvCxnSpPr>
        <p:spPr>
          <a:xfrm flipH="1">
            <a:off x="8478719" y="2022780"/>
            <a:ext cx="252522" cy="0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" name="Straight Arrow Connector 352">
            <a:extLst>
              <a:ext uri="{FF2B5EF4-FFF2-40B4-BE49-F238E27FC236}">
                <a16:creationId xmlns:a16="http://schemas.microsoft.com/office/drawing/2014/main" id="{B015ADED-BB64-4AFA-96ED-32325A3DA210}"/>
              </a:ext>
            </a:extLst>
          </p:cNvPr>
          <p:cNvCxnSpPr>
            <a:cxnSpLocks/>
          </p:cNvCxnSpPr>
          <p:nvPr/>
        </p:nvCxnSpPr>
        <p:spPr>
          <a:xfrm flipH="1">
            <a:off x="9240187" y="3059807"/>
            <a:ext cx="222261" cy="886"/>
          </a:xfrm>
          <a:prstGeom prst="straightConnector1">
            <a:avLst/>
          </a:prstGeom>
          <a:ln>
            <a:solidFill>
              <a:srgbClr val="FE5E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0" name="Rectangle 359">
            <a:extLst>
              <a:ext uri="{FF2B5EF4-FFF2-40B4-BE49-F238E27FC236}">
                <a16:creationId xmlns:a16="http://schemas.microsoft.com/office/drawing/2014/main" id="{6D7999CA-CDEC-4A0C-B941-BC22D50FC41E}"/>
              </a:ext>
            </a:extLst>
          </p:cNvPr>
          <p:cNvSpPr/>
          <p:nvPr/>
        </p:nvSpPr>
        <p:spPr>
          <a:xfrm>
            <a:off x="189938" y="229664"/>
            <a:ext cx="162219" cy="129584"/>
          </a:xfrm>
          <a:prstGeom prst="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5" name="Rectangle 424">
            <a:extLst>
              <a:ext uri="{FF2B5EF4-FFF2-40B4-BE49-F238E27FC236}">
                <a16:creationId xmlns:a16="http://schemas.microsoft.com/office/drawing/2014/main" id="{24745E33-9C6C-40C3-813E-A130B2900E0B}"/>
              </a:ext>
            </a:extLst>
          </p:cNvPr>
          <p:cNvSpPr/>
          <p:nvPr/>
        </p:nvSpPr>
        <p:spPr>
          <a:xfrm>
            <a:off x="192972" y="582087"/>
            <a:ext cx="162219" cy="129584"/>
          </a:xfrm>
          <a:prstGeom prst="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6" name="Rectangle 425">
            <a:extLst>
              <a:ext uri="{FF2B5EF4-FFF2-40B4-BE49-F238E27FC236}">
                <a16:creationId xmlns:a16="http://schemas.microsoft.com/office/drawing/2014/main" id="{669F0230-AE50-4B73-AAE1-5C758E4157D3}"/>
              </a:ext>
            </a:extLst>
          </p:cNvPr>
          <p:cNvSpPr/>
          <p:nvPr/>
        </p:nvSpPr>
        <p:spPr>
          <a:xfrm>
            <a:off x="197022" y="401398"/>
            <a:ext cx="162219" cy="12958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7" name="Rectangle 426">
            <a:extLst>
              <a:ext uri="{FF2B5EF4-FFF2-40B4-BE49-F238E27FC236}">
                <a16:creationId xmlns:a16="http://schemas.microsoft.com/office/drawing/2014/main" id="{AACACC18-B5AB-49EB-8506-E49723F0254F}"/>
              </a:ext>
            </a:extLst>
          </p:cNvPr>
          <p:cNvSpPr/>
          <p:nvPr/>
        </p:nvSpPr>
        <p:spPr>
          <a:xfrm>
            <a:off x="189937" y="764089"/>
            <a:ext cx="162219" cy="12958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1" name="TextBox 360">
            <a:extLst>
              <a:ext uri="{FF2B5EF4-FFF2-40B4-BE49-F238E27FC236}">
                <a16:creationId xmlns:a16="http://schemas.microsoft.com/office/drawing/2014/main" id="{46EE8B24-5129-494F-91FA-9EECFEDB73E9}"/>
              </a:ext>
            </a:extLst>
          </p:cNvPr>
          <p:cNvSpPr txBox="1"/>
          <p:nvPr/>
        </p:nvSpPr>
        <p:spPr>
          <a:xfrm>
            <a:off x="366324" y="182108"/>
            <a:ext cx="260372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Virtues</a:t>
            </a:r>
          </a:p>
          <a:p>
            <a:r>
              <a:rPr lang="en-GB" sz="1100" dirty="0"/>
              <a:t>Cross Curricular Links</a:t>
            </a:r>
          </a:p>
          <a:p>
            <a:r>
              <a:rPr lang="en-GB" sz="1100" dirty="0"/>
              <a:t>Knowledge</a:t>
            </a:r>
          </a:p>
          <a:p>
            <a:r>
              <a:rPr lang="en-GB" sz="1100" dirty="0" smtClean="0"/>
              <a:t>Subject Specific Skills</a:t>
            </a:r>
          </a:p>
          <a:p>
            <a:r>
              <a:rPr lang="en-GB" sz="1100" dirty="0" smtClean="0">
                <a:solidFill>
                  <a:schemeClr val="accent4">
                    <a:lumMod val="75000"/>
                  </a:schemeClr>
                </a:solidFill>
              </a:rPr>
              <a:t>Bronze, </a:t>
            </a:r>
            <a:r>
              <a:rPr lang="en-GB" sz="1100" dirty="0" smtClean="0">
                <a:solidFill>
                  <a:schemeClr val="bg1">
                    <a:lumMod val="65000"/>
                  </a:schemeClr>
                </a:solidFill>
              </a:rPr>
              <a:t>Silver </a:t>
            </a:r>
            <a:r>
              <a:rPr lang="en-GB" sz="1100" dirty="0" smtClean="0"/>
              <a:t>and </a:t>
            </a:r>
            <a:r>
              <a:rPr lang="en-GB" sz="1100" dirty="0" smtClean="0">
                <a:solidFill>
                  <a:srgbClr val="FFC000"/>
                </a:solidFill>
              </a:rPr>
              <a:t>Gold</a:t>
            </a:r>
          </a:p>
          <a:p>
            <a:r>
              <a:rPr lang="en-GB" sz="1100" dirty="0" smtClean="0">
                <a:solidFill>
                  <a:srgbClr val="7030A0"/>
                </a:solidFill>
              </a:rPr>
              <a:t>G&amp;T purple challenge</a:t>
            </a:r>
          </a:p>
          <a:p>
            <a:r>
              <a:rPr lang="en-GB" sz="1100" u="sng" dirty="0" smtClean="0"/>
              <a:t>Underlined </a:t>
            </a:r>
            <a:r>
              <a:rPr lang="en-GB" sz="1100" u="sng" dirty="0"/>
              <a:t>= Deeper development of earlier skills / knowledge</a:t>
            </a:r>
          </a:p>
        </p:txBody>
      </p:sp>
      <p:pic>
        <p:nvPicPr>
          <p:cNvPr id="363" name="Picture 362" descr="A close up of a logo&#10;&#10;Description automatically generated">
            <a:extLst>
              <a:ext uri="{FF2B5EF4-FFF2-40B4-BE49-F238E27FC236}">
                <a16:creationId xmlns:a16="http://schemas.microsoft.com/office/drawing/2014/main" id="{2D41FD88-6444-4C58-85EA-CCE377B4F449}"/>
              </a:ext>
            </a:extLst>
          </p:cNvPr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6429" y="16548295"/>
            <a:ext cx="508830" cy="544057"/>
          </a:xfrm>
          <a:prstGeom prst="rect">
            <a:avLst/>
          </a:prstGeom>
        </p:spPr>
      </p:pic>
      <p:pic>
        <p:nvPicPr>
          <p:cNvPr id="367" name="Picture 366" descr="A picture containing drawing&#10;&#10;Description automatically generated">
            <a:extLst>
              <a:ext uri="{FF2B5EF4-FFF2-40B4-BE49-F238E27FC236}">
                <a16:creationId xmlns:a16="http://schemas.microsoft.com/office/drawing/2014/main" id="{D7DAE480-A4F7-4F67-AE89-49EACC1D43C0}"/>
              </a:ext>
            </a:extLst>
          </p:cNvPr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131" y="16495214"/>
            <a:ext cx="462126" cy="600164"/>
          </a:xfrm>
          <a:prstGeom prst="rect">
            <a:avLst/>
          </a:prstGeom>
        </p:spPr>
      </p:pic>
      <p:pic>
        <p:nvPicPr>
          <p:cNvPr id="384" name="Picture 383" descr="A picture containing drawing&#10;&#10;Description automatically generated">
            <a:extLst>
              <a:ext uri="{FF2B5EF4-FFF2-40B4-BE49-F238E27FC236}">
                <a16:creationId xmlns:a16="http://schemas.microsoft.com/office/drawing/2014/main" id="{E90FE4E6-B541-4271-BEDA-D3A0A2023DCA}"/>
              </a:ext>
            </a:extLst>
          </p:cNvPr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4296" y="12682918"/>
            <a:ext cx="752223" cy="451334"/>
          </a:xfrm>
          <a:prstGeom prst="rect">
            <a:avLst/>
          </a:prstGeom>
        </p:spPr>
      </p:pic>
      <p:sp>
        <p:nvSpPr>
          <p:cNvPr id="387" name="Thought Bubble: Cloud 386">
            <a:extLst>
              <a:ext uri="{FF2B5EF4-FFF2-40B4-BE49-F238E27FC236}">
                <a16:creationId xmlns:a16="http://schemas.microsoft.com/office/drawing/2014/main" id="{3EDA5601-336E-420B-838A-E841D4DFC8D4}"/>
              </a:ext>
            </a:extLst>
          </p:cNvPr>
          <p:cNvSpPr/>
          <p:nvPr/>
        </p:nvSpPr>
        <p:spPr>
          <a:xfrm>
            <a:off x="3796737" y="9864410"/>
            <a:ext cx="689793" cy="428330"/>
          </a:xfrm>
          <a:prstGeom prst="cloudCallout">
            <a:avLst>
              <a:gd name="adj1" fmla="val -101928"/>
              <a:gd name="adj2" fmla="val 3462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89" name="Picture 388" descr="A picture containing drawing&#10;&#10;Description automatically generated">
            <a:extLst>
              <a:ext uri="{FF2B5EF4-FFF2-40B4-BE49-F238E27FC236}">
                <a16:creationId xmlns:a16="http://schemas.microsoft.com/office/drawing/2014/main" id="{1F4B4640-7228-4BEE-A4E9-D42C57D130C0}"/>
              </a:ext>
            </a:extLst>
          </p:cNvPr>
          <p:cNvPicPr>
            <a:picLocks noChangeAspect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46" y="7964678"/>
            <a:ext cx="493009" cy="850589"/>
          </a:xfrm>
          <a:prstGeom prst="rect">
            <a:avLst/>
          </a:prstGeom>
        </p:spPr>
      </p:pic>
      <p:pic>
        <p:nvPicPr>
          <p:cNvPr id="394" name="Picture 393" descr="A close up of a logo&#10;&#10;Description automatically generated">
            <a:extLst>
              <a:ext uri="{FF2B5EF4-FFF2-40B4-BE49-F238E27FC236}">
                <a16:creationId xmlns:a16="http://schemas.microsoft.com/office/drawing/2014/main" id="{EDAF461D-7C7D-4BE0-A6BF-41A86714BBFB}"/>
              </a:ext>
            </a:extLst>
          </p:cNvPr>
          <p:cNvPicPr>
            <a:picLocks noChangeAspect="1"/>
          </p:cNvPicPr>
          <p:nvPr/>
        </p:nvPicPr>
        <p:blipFill rotWithShape="1"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9" t="28061"/>
          <a:stretch/>
        </p:blipFill>
        <p:spPr>
          <a:xfrm>
            <a:off x="3038374" y="4838430"/>
            <a:ext cx="529603" cy="494290"/>
          </a:xfrm>
          <a:prstGeom prst="rect">
            <a:avLst/>
          </a:prstGeom>
        </p:spPr>
      </p:pic>
      <p:pic>
        <p:nvPicPr>
          <p:cNvPr id="396" name="Picture 395" descr="A picture containing drawing&#10;&#10;Description automatically generated">
            <a:extLst>
              <a:ext uri="{FF2B5EF4-FFF2-40B4-BE49-F238E27FC236}">
                <a16:creationId xmlns:a16="http://schemas.microsoft.com/office/drawing/2014/main" id="{ED938B90-D078-4D08-A8E2-9467C97DE469}"/>
              </a:ext>
            </a:extLst>
          </p:cNvPr>
          <p:cNvPicPr>
            <a:picLocks noChangeAspect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941" y="8818735"/>
            <a:ext cx="476957" cy="423962"/>
          </a:xfrm>
          <a:prstGeom prst="rect">
            <a:avLst/>
          </a:prstGeom>
        </p:spPr>
      </p:pic>
      <p:pic>
        <p:nvPicPr>
          <p:cNvPr id="399" name="Picture 398" descr="A picture containing light&#10;&#10;Description automatically generated">
            <a:extLst>
              <a:ext uri="{FF2B5EF4-FFF2-40B4-BE49-F238E27FC236}">
                <a16:creationId xmlns:a16="http://schemas.microsoft.com/office/drawing/2014/main" id="{94370E0D-F021-4A67-8CAA-9D6948928DCF}"/>
              </a:ext>
            </a:extLst>
          </p:cNvPr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0376" y="3183836"/>
            <a:ext cx="427569" cy="397051"/>
          </a:xfrm>
          <a:prstGeom prst="rect">
            <a:avLst/>
          </a:prstGeom>
        </p:spPr>
      </p:pic>
      <p:pic>
        <p:nvPicPr>
          <p:cNvPr id="406" name="Picture 405" descr="A necklace hanging on a white background&#10;&#10;Description automatically generated">
            <a:extLst>
              <a:ext uri="{FF2B5EF4-FFF2-40B4-BE49-F238E27FC236}">
                <a16:creationId xmlns:a16="http://schemas.microsoft.com/office/drawing/2014/main" id="{266F8417-D593-4129-BD17-ECF428335988}"/>
              </a:ext>
            </a:extLst>
          </p:cNvPr>
          <p:cNvPicPr>
            <a:picLocks noChangeAspect="1"/>
          </p:cNvPicPr>
          <p:nvPr/>
        </p:nvPicPr>
        <p:blipFill rotWithShape="1"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78" r="54018" b="33109"/>
          <a:stretch/>
        </p:blipFill>
        <p:spPr>
          <a:xfrm>
            <a:off x="5825490" y="2700810"/>
            <a:ext cx="350119" cy="873732"/>
          </a:xfrm>
          <a:prstGeom prst="rect">
            <a:avLst/>
          </a:prstGeom>
        </p:spPr>
      </p:pic>
      <p:pic>
        <p:nvPicPr>
          <p:cNvPr id="408" name="Picture 407" descr="A picture containing drawing&#10;&#10;Description automatically generated">
            <a:extLst>
              <a:ext uri="{FF2B5EF4-FFF2-40B4-BE49-F238E27FC236}">
                <a16:creationId xmlns:a16="http://schemas.microsoft.com/office/drawing/2014/main" id="{C3D9E6BF-542E-4FBB-87BA-6E9C501613D5}"/>
              </a:ext>
            </a:extLst>
          </p:cNvPr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093" y="2674990"/>
            <a:ext cx="474924" cy="418566"/>
          </a:xfrm>
          <a:prstGeom prst="rect">
            <a:avLst/>
          </a:prstGeom>
        </p:spPr>
      </p:pic>
      <p:pic>
        <p:nvPicPr>
          <p:cNvPr id="414" name="Picture 413" descr="A close up of a mans face&#10;&#10;Description automatically generated">
            <a:extLst>
              <a:ext uri="{FF2B5EF4-FFF2-40B4-BE49-F238E27FC236}">
                <a16:creationId xmlns:a16="http://schemas.microsoft.com/office/drawing/2014/main" id="{0546EE9C-FB5F-43BB-9BFA-D8AE4FF10910}"/>
              </a:ext>
            </a:extLst>
          </p:cNvPr>
          <p:cNvPicPr>
            <a:picLocks noChangeAspect="1"/>
          </p:cNvPicPr>
          <p:nvPr/>
        </p:nvPicPr>
        <p:blipFill rotWithShape="1"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608" t="10336" r="19834"/>
          <a:stretch/>
        </p:blipFill>
        <p:spPr>
          <a:xfrm>
            <a:off x="168030" y="2160675"/>
            <a:ext cx="370402" cy="711371"/>
          </a:xfrm>
          <a:prstGeom prst="rect">
            <a:avLst/>
          </a:prstGeom>
        </p:spPr>
      </p:pic>
      <p:sp>
        <p:nvSpPr>
          <p:cNvPr id="415" name="TextBox 414">
            <a:extLst>
              <a:ext uri="{FF2B5EF4-FFF2-40B4-BE49-F238E27FC236}">
                <a16:creationId xmlns:a16="http://schemas.microsoft.com/office/drawing/2014/main" id="{40BB09BA-CD02-4CF6-AE5B-D9D4E4309607}"/>
              </a:ext>
            </a:extLst>
          </p:cNvPr>
          <p:cNvSpPr txBox="1"/>
          <p:nvPr/>
        </p:nvSpPr>
        <p:spPr>
          <a:xfrm>
            <a:off x="1033220" y="1809886"/>
            <a:ext cx="250100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50" dirty="0">
                <a:solidFill>
                  <a:schemeClr val="bg1"/>
                </a:solidFill>
              </a:rPr>
              <a:t>Progression to next stage of learning:</a:t>
            </a:r>
          </a:p>
          <a:p>
            <a:r>
              <a:rPr lang="en-GB" sz="1050" dirty="0">
                <a:solidFill>
                  <a:schemeClr val="bg1"/>
                </a:solidFill>
              </a:rPr>
              <a:t>A Level Drama &amp; Theatre</a:t>
            </a:r>
          </a:p>
          <a:p>
            <a:r>
              <a:rPr lang="en-GB" sz="1050" dirty="0">
                <a:solidFill>
                  <a:schemeClr val="bg1"/>
                </a:solidFill>
              </a:rPr>
              <a:t>BTEC Performing Arts</a:t>
            </a:r>
          </a:p>
          <a:p>
            <a:r>
              <a:rPr lang="en-GB" sz="1050" dirty="0">
                <a:solidFill>
                  <a:schemeClr val="bg1"/>
                </a:solidFill>
              </a:rPr>
              <a:t>Performing Arts Colleges </a:t>
            </a:r>
            <a:r>
              <a:rPr lang="en-GB" sz="1050" dirty="0" err="1">
                <a:solidFill>
                  <a:schemeClr val="bg1"/>
                </a:solidFill>
              </a:rPr>
              <a:t>eg</a:t>
            </a:r>
            <a:r>
              <a:rPr lang="en-GB" sz="1050" dirty="0">
                <a:solidFill>
                  <a:schemeClr val="bg1"/>
                </a:solidFill>
              </a:rPr>
              <a:t> CAPA / MADD</a:t>
            </a:r>
          </a:p>
        </p:txBody>
      </p:sp>
      <p:sp>
        <p:nvSpPr>
          <p:cNvPr id="416" name="Footer Placeholder 415">
            <a:extLst>
              <a:ext uri="{FF2B5EF4-FFF2-40B4-BE49-F238E27FC236}">
                <a16:creationId xmlns:a16="http://schemas.microsoft.com/office/drawing/2014/main" id="{4BDCD349-6FD6-425A-A593-FD582DFF0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13334" y="17591319"/>
            <a:ext cx="1515694" cy="939183"/>
          </a:xfrm>
        </p:spPr>
        <p:txBody>
          <a:bodyPr/>
          <a:lstStyle/>
          <a:p>
            <a:r>
              <a:rPr lang="en-GB" dirty="0" smtClean="0"/>
              <a:t>   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277069" y="12136118"/>
            <a:ext cx="142074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solidFill>
                  <a:schemeClr val="accent4">
                    <a:lumMod val="75000"/>
                  </a:schemeClr>
                </a:solidFill>
              </a:rPr>
              <a:t>Written monologue</a:t>
            </a:r>
          </a:p>
          <a:p>
            <a:r>
              <a:rPr lang="en-GB" sz="1000" dirty="0" smtClean="0">
                <a:solidFill>
                  <a:schemeClr val="bg1">
                    <a:lumMod val="65000"/>
                  </a:schemeClr>
                </a:solidFill>
              </a:rPr>
              <a:t>Learned monologue</a:t>
            </a:r>
          </a:p>
          <a:p>
            <a:r>
              <a:rPr lang="en-GB" sz="1000" dirty="0" smtClean="0">
                <a:solidFill>
                  <a:srgbClr val="FFC000"/>
                </a:solidFill>
              </a:rPr>
              <a:t>Learned and performed</a:t>
            </a:r>
          </a:p>
          <a:p>
            <a:r>
              <a:rPr lang="en-GB" sz="1000" dirty="0" smtClean="0">
                <a:solidFill>
                  <a:srgbClr val="7030A0"/>
                </a:solidFill>
              </a:rPr>
              <a:t>Directors opportunity</a:t>
            </a:r>
          </a:p>
          <a:p>
            <a:endParaRPr lang="en-GB" sz="1200" dirty="0"/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AACACC18-B5AB-49EB-8506-E49723F0254F}"/>
              </a:ext>
            </a:extLst>
          </p:cNvPr>
          <p:cNvSpPr/>
          <p:nvPr/>
        </p:nvSpPr>
        <p:spPr>
          <a:xfrm>
            <a:off x="4779022" y="8755358"/>
            <a:ext cx="162219" cy="12958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94475" rtl="0" eaLnBrk="1" latinLnBrk="0" hangingPunct="1">
              <a:defRPr sz="215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47237" algn="l" defTabSz="1094475" rtl="0" eaLnBrk="1" latinLnBrk="0" hangingPunct="1">
              <a:defRPr sz="215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94475" algn="l" defTabSz="1094475" rtl="0" eaLnBrk="1" latinLnBrk="0" hangingPunct="1">
              <a:defRPr sz="215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41713" algn="l" defTabSz="1094475" rtl="0" eaLnBrk="1" latinLnBrk="0" hangingPunct="1">
              <a:defRPr sz="215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188951" algn="l" defTabSz="1094475" rtl="0" eaLnBrk="1" latinLnBrk="0" hangingPunct="1">
              <a:defRPr sz="215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736188" algn="l" defTabSz="1094475" rtl="0" eaLnBrk="1" latinLnBrk="0" hangingPunct="1">
              <a:defRPr sz="215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283426" algn="l" defTabSz="1094475" rtl="0" eaLnBrk="1" latinLnBrk="0" hangingPunct="1">
              <a:defRPr sz="215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830663" algn="l" defTabSz="1094475" rtl="0" eaLnBrk="1" latinLnBrk="0" hangingPunct="1">
              <a:defRPr sz="215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377902" algn="l" defTabSz="1094475" rtl="0" eaLnBrk="1" latinLnBrk="0" hangingPunct="1">
              <a:defRPr sz="215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5364184" y="14884120"/>
            <a:ext cx="181142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>
                <a:solidFill>
                  <a:schemeClr val="accent4">
                    <a:lumMod val="50000"/>
                  </a:schemeClr>
                </a:solidFill>
              </a:rPr>
              <a:t>Explorative strategies</a:t>
            </a:r>
          </a:p>
          <a:p>
            <a:r>
              <a:rPr lang="en-GB" sz="900" dirty="0" smtClean="0">
                <a:solidFill>
                  <a:schemeClr val="bg1">
                    <a:lumMod val="50000"/>
                  </a:schemeClr>
                </a:solidFill>
              </a:rPr>
              <a:t>Hot seating, </a:t>
            </a:r>
            <a:r>
              <a:rPr lang="en-GB" sz="900" dirty="0" smtClean="0">
                <a:solidFill>
                  <a:srgbClr val="FFC000"/>
                </a:solidFill>
              </a:rPr>
              <a:t>mind-map, Role on wall </a:t>
            </a:r>
            <a:r>
              <a:rPr lang="en-GB" sz="900" dirty="0" smtClean="0">
                <a:solidFill>
                  <a:srgbClr val="7030A0"/>
                </a:solidFill>
              </a:rPr>
              <a:t>Directors opportunity</a:t>
            </a:r>
            <a:endParaRPr lang="en-GB" sz="900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94331" y="530982"/>
            <a:ext cx="13392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/>
              <a:t>Edmonton County School</a:t>
            </a:r>
          </a:p>
          <a:p>
            <a:r>
              <a:rPr lang="en-GB" sz="800" dirty="0" smtClean="0"/>
              <a:t>                      Logo</a:t>
            </a:r>
            <a:endParaRPr lang="en-GB" sz="800" dirty="0"/>
          </a:p>
        </p:txBody>
      </p:sp>
      <p:cxnSp>
        <p:nvCxnSpPr>
          <p:cNvPr id="237" name="Straight Arrow Connector 236">
            <a:extLst>
              <a:ext uri="{FF2B5EF4-FFF2-40B4-BE49-F238E27FC236}">
                <a16:creationId xmlns:a16="http://schemas.microsoft.com/office/drawing/2014/main" id="{852F255D-011F-49FA-9676-8D6A80C00376}"/>
              </a:ext>
            </a:extLst>
          </p:cNvPr>
          <p:cNvCxnSpPr>
            <a:cxnSpLocks/>
          </p:cNvCxnSpPr>
          <p:nvPr/>
        </p:nvCxnSpPr>
        <p:spPr>
          <a:xfrm flipH="1" flipV="1">
            <a:off x="5746845" y="14633235"/>
            <a:ext cx="10043" cy="2291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4" name="Oval 233">
            <a:extLst>
              <a:ext uri="{FF2B5EF4-FFF2-40B4-BE49-F238E27FC236}">
                <a16:creationId xmlns:a16="http://schemas.microsoft.com/office/drawing/2014/main" id="{A716D0B4-6237-2645-A384-C1B927AF0552}"/>
              </a:ext>
            </a:extLst>
          </p:cNvPr>
          <p:cNvSpPr/>
          <p:nvPr/>
        </p:nvSpPr>
        <p:spPr>
          <a:xfrm>
            <a:off x="4096997" y="14777012"/>
            <a:ext cx="1015511" cy="941781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G&amp;T Yr7</a:t>
            </a:r>
          </a:p>
          <a:p>
            <a:pPr algn="ctr"/>
            <a:r>
              <a:rPr lang="en-US" sz="1050" dirty="0" smtClean="0"/>
              <a:t>Theatre </a:t>
            </a:r>
          </a:p>
          <a:p>
            <a:pPr algn="ctr"/>
            <a:r>
              <a:rPr lang="en-US" dirty="0" smtClean="0"/>
              <a:t>Trip</a:t>
            </a:r>
            <a:endParaRPr lang="en-US" dirty="0"/>
          </a:p>
        </p:txBody>
      </p:sp>
      <p:sp>
        <p:nvSpPr>
          <p:cNvPr id="239" name="Oval 238">
            <a:extLst>
              <a:ext uri="{FF2B5EF4-FFF2-40B4-BE49-F238E27FC236}">
                <a16:creationId xmlns:a16="http://schemas.microsoft.com/office/drawing/2014/main" id="{A716D0B4-6237-2645-A384-C1B927AF0552}"/>
              </a:ext>
            </a:extLst>
          </p:cNvPr>
          <p:cNvSpPr/>
          <p:nvPr/>
        </p:nvSpPr>
        <p:spPr>
          <a:xfrm>
            <a:off x="4774135" y="12078123"/>
            <a:ext cx="1163527" cy="1076399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G&amp;T yr8</a:t>
            </a:r>
          </a:p>
          <a:p>
            <a:pPr algn="ctr"/>
            <a:r>
              <a:rPr lang="en-US" sz="1000" dirty="0" smtClean="0"/>
              <a:t>Masterclass</a:t>
            </a:r>
          </a:p>
          <a:p>
            <a:pPr algn="ctr"/>
            <a:r>
              <a:rPr lang="en-US" sz="1000" dirty="0" smtClean="0"/>
              <a:t>Workshop</a:t>
            </a:r>
            <a:endParaRPr lang="en-US" sz="10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9815" y="8100005"/>
            <a:ext cx="807851" cy="873853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8656082" y="7636238"/>
            <a:ext cx="909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BLOOD BROTHERS</a:t>
            </a:r>
            <a:endParaRPr lang="en-GB" sz="1200" dirty="0">
              <a:solidFill>
                <a:schemeClr val="bg1"/>
              </a:solidFill>
            </a:endParaRPr>
          </a:p>
        </p:txBody>
      </p:sp>
      <p:cxnSp>
        <p:nvCxnSpPr>
          <p:cNvPr id="238" name="Straight Arrow Connector 237">
            <a:extLst>
              <a:ext uri="{FF2B5EF4-FFF2-40B4-BE49-F238E27FC236}">
                <a16:creationId xmlns:a16="http://schemas.microsoft.com/office/drawing/2014/main" id="{61DB24EA-522C-433D-B638-5034818AC7DC}"/>
              </a:ext>
            </a:extLst>
          </p:cNvPr>
          <p:cNvCxnSpPr>
            <a:cxnSpLocks/>
          </p:cNvCxnSpPr>
          <p:nvPr/>
        </p:nvCxnSpPr>
        <p:spPr>
          <a:xfrm flipH="1">
            <a:off x="5420246" y="8369972"/>
            <a:ext cx="175351" cy="178891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530044" y="5150750"/>
            <a:ext cx="11287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b="1" dirty="0">
                <a:solidFill>
                  <a:srgbClr val="FF00FF"/>
                </a:solidFill>
              </a:rPr>
              <a:t>Trust, confidence,</a:t>
            </a:r>
          </a:p>
          <a:p>
            <a:r>
              <a:rPr lang="en-GB" sz="900" b="1" dirty="0">
                <a:solidFill>
                  <a:srgbClr val="FF00FF"/>
                </a:solidFill>
              </a:rPr>
              <a:t> self control</a:t>
            </a:r>
            <a:endParaRPr lang="en-GB" sz="900" b="1" dirty="0">
              <a:solidFill>
                <a:srgbClr val="FF00FF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457436" y="3764792"/>
            <a:ext cx="14437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Completed comp 2 Devised and Sections 1-3</a:t>
            </a:r>
            <a:endParaRPr lang="en-GB" sz="1200" dirty="0"/>
          </a:p>
        </p:txBody>
      </p:sp>
      <p:sp>
        <p:nvSpPr>
          <p:cNvPr id="26" name="TextBox 25"/>
          <p:cNvSpPr txBox="1"/>
          <p:nvPr/>
        </p:nvSpPr>
        <p:spPr>
          <a:xfrm>
            <a:off x="7914754" y="1077987"/>
            <a:ext cx="10199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Completed external examiners visit Comp 3</a:t>
            </a:r>
            <a:endParaRPr lang="en-GB" sz="1000" dirty="0"/>
          </a:p>
        </p:txBody>
      </p:sp>
      <p:sp>
        <p:nvSpPr>
          <p:cNvPr id="27" name="TextBox 26"/>
          <p:cNvSpPr txBox="1"/>
          <p:nvPr/>
        </p:nvSpPr>
        <p:spPr>
          <a:xfrm>
            <a:off x="2638213" y="1094068"/>
            <a:ext cx="103896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Completed Comp 1 Written exam</a:t>
            </a:r>
            <a:endParaRPr lang="en-GB" sz="1000" dirty="0"/>
          </a:p>
        </p:txBody>
      </p:sp>
      <p:sp>
        <p:nvSpPr>
          <p:cNvPr id="251" name="Oval 250">
            <a:extLst>
              <a:ext uri="{FF2B5EF4-FFF2-40B4-BE49-F238E27FC236}">
                <a16:creationId xmlns:a16="http://schemas.microsoft.com/office/drawing/2014/main" id="{A716D0B4-6237-2645-A384-C1B927AF0552}"/>
              </a:ext>
            </a:extLst>
          </p:cNvPr>
          <p:cNvSpPr/>
          <p:nvPr/>
        </p:nvSpPr>
        <p:spPr>
          <a:xfrm>
            <a:off x="1119150" y="14155585"/>
            <a:ext cx="1015511" cy="941781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G&amp;T </a:t>
            </a:r>
            <a:r>
              <a:rPr lang="en-US" sz="1050" dirty="0" smtClean="0"/>
              <a:t>Yr7</a:t>
            </a:r>
          </a:p>
          <a:p>
            <a:pPr algn="ctr"/>
            <a:r>
              <a:rPr lang="en-US" sz="1050" dirty="0" smtClean="0"/>
              <a:t>LGBT</a:t>
            </a:r>
          </a:p>
          <a:p>
            <a:pPr algn="ctr"/>
            <a:r>
              <a:rPr lang="en-US" sz="900" dirty="0" smtClean="0"/>
              <a:t>Assemblies</a:t>
            </a:r>
            <a:endParaRPr lang="en-US" sz="900" dirty="0" smtClean="0"/>
          </a:p>
        </p:txBody>
      </p:sp>
      <p:cxnSp>
        <p:nvCxnSpPr>
          <p:cNvPr id="252" name="Straight Arrow Connector 251">
            <a:extLst>
              <a:ext uri="{FF2B5EF4-FFF2-40B4-BE49-F238E27FC236}">
                <a16:creationId xmlns:a16="http://schemas.microsoft.com/office/drawing/2014/main" id="{59D632A3-58AE-4E8D-A70C-716C49B969D6}"/>
              </a:ext>
            </a:extLst>
          </p:cNvPr>
          <p:cNvCxnSpPr>
            <a:cxnSpLocks/>
          </p:cNvCxnSpPr>
          <p:nvPr/>
        </p:nvCxnSpPr>
        <p:spPr>
          <a:xfrm>
            <a:off x="233289" y="14378572"/>
            <a:ext cx="1091801" cy="793053"/>
          </a:xfrm>
          <a:prstGeom prst="straightConnector1">
            <a:avLst/>
          </a:prstGeom>
          <a:ln>
            <a:solidFill>
              <a:srgbClr val="FE5E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Straight Arrow Connector 252">
            <a:extLst>
              <a:ext uri="{FF2B5EF4-FFF2-40B4-BE49-F238E27FC236}">
                <a16:creationId xmlns:a16="http://schemas.microsoft.com/office/drawing/2014/main" id="{8F3E0B54-B456-41B3-8233-D2AEFA7B2AA4}"/>
              </a:ext>
            </a:extLst>
          </p:cNvPr>
          <p:cNvCxnSpPr>
            <a:cxnSpLocks/>
          </p:cNvCxnSpPr>
          <p:nvPr/>
        </p:nvCxnSpPr>
        <p:spPr>
          <a:xfrm flipV="1">
            <a:off x="694695" y="15056171"/>
            <a:ext cx="147972" cy="199826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7427566" y="9217671"/>
            <a:ext cx="104769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THEATRE TRIP</a:t>
            </a:r>
            <a:endParaRPr lang="en-GB" sz="900" dirty="0"/>
          </a:p>
        </p:txBody>
      </p:sp>
      <p:sp>
        <p:nvSpPr>
          <p:cNvPr id="259" name="TextBox 258"/>
          <p:cNvSpPr txBox="1"/>
          <p:nvPr/>
        </p:nvSpPr>
        <p:spPr>
          <a:xfrm>
            <a:off x="3766887" y="6931525"/>
            <a:ext cx="106749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THEATRE TRIP</a:t>
            </a:r>
            <a:endParaRPr lang="en-GB" sz="900" dirty="0"/>
          </a:p>
        </p:txBody>
      </p:sp>
      <p:sp>
        <p:nvSpPr>
          <p:cNvPr id="260" name="TextBox 259"/>
          <p:cNvSpPr txBox="1"/>
          <p:nvPr/>
        </p:nvSpPr>
        <p:spPr>
          <a:xfrm>
            <a:off x="7417662" y="4411012"/>
            <a:ext cx="106749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THEATRE TRIP</a:t>
            </a:r>
            <a:endParaRPr lang="en-GB" sz="900" dirty="0"/>
          </a:p>
        </p:txBody>
      </p:sp>
      <p:cxnSp>
        <p:nvCxnSpPr>
          <p:cNvPr id="264" name="Straight Arrow Connector 263">
            <a:extLst>
              <a:ext uri="{FF2B5EF4-FFF2-40B4-BE49-F238E27FC236}">
                <a16:creationId xmlns:a16="http://schemas.microsoft.com/office/drawing/2014/main" id="{378C5954-DE87-40A1-9012-5900E33E64F5}"/>
              </a:ext>
            </a:extLst>
          </p:cNvPr>
          <p:cNvCxnSpPr>
            <a:cxnSpLocks/>
          </p:cNvCxnSpPr>
          <p:nvPr/>
        </p:nvCxnSpPr>
        <p:spPr>
          <a:xfrm>
            <a:off x="3202586" y="1412078"/>
            <a:ext cx="0" cy="3260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Arrow Connector 264">
            <a:extLst>
              <a:ext uri="{FF2B5EF4-FFF2-40B4-BE49-F238E27FC236}">
                <a16:creationId xmlns:a16="http://schemas.microsoft.com/office/drawing/2014/main" id="{378C5954-DE87-40A1-9012-5900E33E64F5}"/>
              </a:ext>
            </a:extLst>
          </p:cNvPr>
          <p:cNvCxnSpPr>
            <a:cxnSpLocks/>
          </p:cNvCxnSpPr>
          <p:nvPr/>
        </p:nvCxnSpPr>
        <p:spPr>
          <a:xfrm>
            <a:off x="7064295" y="8553616"/>
            <a:ext cx="0" cy="3260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Straight Arrow Connector 265">
            <a:extLst>
              <a:ext uri="{FF2B5EF4-FFF2-40B4-BE49-F238E27FC236}">
                <a16:creationId xmlns:a16="http://schemas.microsoft.com/office/drawing/2014/main" id="{378C5954-DE87-40A1-9012-5900E33E64F5}"/>
              </a:ext>
            </a:extLst>
          </p:cNvPr>
          <p:cNvCxnSpPr>
            <a:cxnSpLocks/>
          </p:cNvCxnSpPr>
          <p:nvPr/>
        </p:nvCxnSpPr>
        <p:spPr>
          <a:xfrm>
            <a:off x="8478505" y="1604179"/>
            <a:ext cx="0" cy="3260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Straight Arrow Connector 266">
            <a:extLst>
              <a:ext uri="{FF2B5EF4-FFF2-40B4-BE49-F238E27FC236}">
                <a16:creationId xmlns:a16="http://schemas.microsoft.com/office/drawing/2014/main" id="{97E59B08-754B-4CB1-9643-B7CF6524FC73}"/>
              </a:ext>
            </a:extLst>
          </p:cNvPr>
          <p:cNvCxnSpPr>
            <a:cxnSpLocks/>
          </p:cNvCxnSpPr>
          <p:nvPr/>
        </p:nvCxnSpPr>
        <p:spPr>
          <a:xfrm>
            <a:off x="3394510" y="1539134"/>
            <a:ext cx="249797" cy="1639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4321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8230</TotalTime>
  <Words>932</Words>
  <Application>Microsoft Office PowerPoint</Application>
  <PresentationFormat>Custom</PresentationFormat>
  <Paragraphs>258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 Presentation</vt:lpstr>
    </vt:vector>
  </TitlesOfParts>
  <Company>St Mary's Catholic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Peachey</dc:creator>
  <cp:lastModifiedBy>Susan Bailey</cp:lastModifiedBy>
  <cp:revision>382</cp:revision>
  <cp:lastPrinted>2020-02-11T15:04:25Z</cp:lastPrinted>
  <dcterms:created xsi:type="dcterms:W3CDTF">2018-02-08T08:28:53Z</dcterms:created>
  <dcterms:modified xsi:type="dcterms:W3CDTF">2020-02-12T16:04:33Z</dcterms:modified>
</cp:coreProperties>
</file>