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"/>
  </p:notesMasterIdLst>
  <p:sldIdLst>
    <p:sldId id="256" r:id="rId2"/>
  </p:sldIdLst>
  <p:sldSz cx="9720263" cy="17640300"/>
  <p:notesSz cx="6889750" cy="10018713"/>
  <p:defaultTextStyle>
    <a:defPPr>
      <a:defRPr lang="en-US"/>
    </a:defPPr>
    <a:lvl1pPr marL="0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1pPr>
    <a:lvl2pPr marL="547237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2pPr>
    <a:lvl3pPr marL="1094475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3pPr>
    <a:lvl4pPr marL="164171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4pPr>
    <a:lvl5pPr marL="2188951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5pPr>
    <a:lvl6pPr marL="2736188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6pPr>
    <a:lvl7pPr marL="3283426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7pPr>
    <a:lvl8pPr marL="383066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8pPr>
    <a:lvl9pPr marL="4377902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E5E00"/>
    <a:srgbClr val="F8B308"/>
    <a:srgbClr val="00FF00"/>
    <a:srgbClr val="00CC00"/>
    <a:srgbClr val="FF99FF"/>
    <a:srgbClr val="FFCCFF"/>
    <a:srgbClr val="144856"/>
    <a:srgbClr val="175A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0" autoAdjust="0"/>
    <p:restoredTop sz="95833" autoAdjust="0"/>
  </p:normalViewPr>
  <p:slideViewPr>
    <p:cSldViewPr snapToGrid="0">
      <p:cViewPr varScale="1">
        <p:scale>
          <a:sx n="45" d="100"/>
          <a:sy n="45" d="100"/>
        </p:scale>
        <p:origin x="41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309" cy="501497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832" y="0"/>
            <a:ext cx="2986309" cy="501497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3013" y="1252538"/>
            <a:ext cx="186372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654" y="4821096"/>
            <a:ext cx="5512444" cy="394467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216"/>
            <a:ext cx="2986309" cy="501497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832" y="9517216"/>
            <a:ext cx="2986309" cy="501497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8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76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6014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53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3013" y="1252538"/>
            <a:ext cx="1863725" cy="3381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A575A-FE42-F34E-BE8D-35435E3FEA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7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13" Type="http://schemas.openxmlformats.org/officeDocument/2006/relationships/image" Target="../media/image10.tiff"/><Relationship Id="rId18" Type="http://schemas.openxmlformats.org/officeDocument/2006/relationships/image" Target="../media/image15.tiff"/><Relationship Id="rId3" Type="http://schemas.openxmlformats.org/officeDocument/2006/relationships/image" Target="../media/image1.png"/><Relationship Id="rId7" Type="http://schemas.openxmlformats.org/officeDocument/2006/relationships/image" Target="../media/image4.tiff"/><Relationship Id="rId12" Type="http://schemas.openxmlformats.org/officeDocument/2006/relationships/image" Target="../media/image9.tiff"/><Relationship Id="rId17" Type="http://schemas.openxmlformats.org/officeDocument/2006/relationships/image" Target="../media/image14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tiff"/><Relationship Id="rId20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11" Type="http://schemas.openxmlformats.org/officeDocument/2006/relationships/image" Target="../media/image8.tiff"/><Relationship Id="rId5" Type="http://schemas.openxmlformats.org/officeDocument/2006/relationships/image" Target="../media/image2.tiff"/><Relationship Id="rId15" Type="http://schemas.openxmlformats.org/officeDocument/2006/relationships/image" Target="../media/image12.tiff"/><Relationship Id="rId10" Type="http://schemas.openxmlformats.org/officeDocument/2006/relationships/image" Target="../media/image7.tiff"/><Relationship Id="rId19" Type="http://schemas.openxmlformats.org/officeDocument/2006/relationships/image" Target="../media/image16.tiff"/><Relationship Id="rId4" Type="http://schemas.microsoft.com/office/2007/relationships/hdphoto" Target="../media/hdphoto1.wdp"/><Relationship Id="rId9" Type="http://schemas.openxmlformats.org/officeDocument/2006/relationships/image" Target="../media/image6.tiff"/><Relationship Id="rId1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lock Arc 14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553080">
            <a:off x="1277301" y="13083974"/>
            <a:ext cx="3250323" cy="3457282"/>
          </a:xfrm>
          <a:prstGeom prst="blockArc">
            <a:avLst>
              <a:gd name="adj1" fmla="val 10879163"/>
              <a:gd name="adj2" fmla="val 20170414"/>
              <a:gd name="adj3" fmla="val 30549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2696808" y="15426688"/>
            <a:ext cx="5842458" cy="100287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                                </a:t>
            </a:r>
            <a:r>
              <a:rPr lang="en-US" dirty="0" err="1">
                <a:solidFill>
                  <a:schemeClr val="tx1"/>
                </a:solidFill>
              </a:rPr>
              <a:t>Yr</a:t>
            </a:r>
            <a:r>
              <a:rPr lang="en-US" dirty="0">
                <a:solidFill>
                  <a:schemeClr val="tx1"/>
                </a:solidFill>
              </a:rPr>
              <a:t> 7 Intro Exam /</a:t>
            </a:r>
          </a:p>
          <a:p>
            <a:r>
              <a:rPr lang="en-US" dirty="0">
                <a:solidFill>
                  <a:schemeClr val="tx1"/>
                </a:solidFill>
              </a:rPr>
              <a:t>		Baseline Assessment</a:t>
            </a:r>
          </a:p>
        </p:txBody>
      </p:sp>
      <p:sp>
        <p:nvSpPr>
          <p:cNvPr id="132" name="Block Arc 131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324134" y="10976906"/>
            <a:ext cx="3169937" cy="3250885"/>
          </a:xfrm>
          <a:prstGeom prst="blockArc">
            <a:avLst>
              <a:gd name="adj1" fmla="val 10692523"/>
              <a:gd name="adj2" fmla="val 33583"/>
              <a:gd name="adj3" fmla="val 29479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2404969" y="13256703"/>
            <a:ext cx="5522817" cy="95077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2552820" y="11013696"/>
            <a:ext cx="5360924" cy="9216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6" name="Block Arc 135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1160259" y="8320011"/>
            <a:ext cx="3205917" cy="4017074"/>
          </a:xfrm>
          <a:prstGeom prst="blockArc">
            <a:avLst>
              <a:gd name="adj1" fmla="val 10180899"/>
              <a:gd name="adj2" fmla="val 21197177"/>
              <a:gd name="adj3" fmla="val 2850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0" name="Block Arc 139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298653" y="6376115"/>
            <a:ext cx="3205918" cy="3123472"/>
          </a:xfrm>
          <a:prstGeom prst="blockArc">
            <a:avLst>
              <a:gd name="adj1" fmla="val 10800000"/>
              <a:gd name="adj2" fmla="val 21541939"/>
              <a:gd name="adj3" fmla="val 27644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510535" y="8742521"/>
            <a:ext cx="5471054" cy="918995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440029" y="6336113"/>
            <a:ext cx="5549856" cy="93511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3" name="Block Arc 142">
            <a:extLst>
              <a:ext uri="{FF2B5EF4-FFF2-40B4-BE49-F238E27FC236}">
                <a16:creationId xmlns:a16="http://schemas.microsoft.com/office/drawing/2014/main" id="{F9A4C65A-77AF-D444-B52E-87C937A7CC66}"/>
              </a:ext>
            </a:extLst>
          </p:cNvPr>
          <p:cNvSpPr/>
          <p:nvPr/>
        </p:nvSpPr>
        <p:spPr>
          <a:xfrm rot="16200000">
            <a:off x="807871" y="3808185"/>
            <a:ext cx="3345855" cy="3571663"/>
          </a:xfrm>
          <a:prstGeom prst="blockArc">
            <a:avLst>
              <a:gd name="adj1" fmla="val 10800000"/>
              <a:gd name="adj2" fmla="val 156513"/>
              <a:gd name="adj3" fmla="val 2821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4" name="Block Arc 213">
            <a:extLst>
              <a:ext uri="{FF2B5EF4-FFF2-40B4-BE49-F238E27FC236}">
                <a16:creationId xmlns:a16="http://schemas.microsoft.com/office/drawing/2014/main" id="{9BB00DD6-C4C4-7348-AD3E-28EAE4D8492B}"/>
              </a:ext>
            </a:extLst>
          </p:cNvPr>
          <p:cNvSpPr/>
          <p:nvPr/>
        </p:nvSpPr>
        <p:spPr>
          <a:xfrm rot="5400000" flipH="1">
            <a:off x="5975465" y="1670143"/>
            <a:ext cx="3110459" cy="3274914"/>
          </a:xfrm>
          <a:prstGeom prst="blockArc">
            <a:avLst>
              <a:gd name="adj1" fmla="val 11091293"/>
              <a:gd name="adj2" fmla="val 569901"/>
              <a:gd name="adj3" fmla="val 2718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9CB39D4-AD12-0B45-8E85-C9D1845FD3AE}"/>
              </a:ext>
            </a:extLst>
          </p:cNvPr>
          <p:cNvSpPr/>
          <p:nvPr/>
        </p:nvSpPr>
        <p:spPr>
          <a:xfrm>
            <a:off x="2370081" y="3924681"/>
            <a:ext cx="5571838" cy="9381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93022D3B-34E7-7A4B-A8E5-560DEA516668}"/>
              </a:ext>
            </a:extLst>
          </p:cNvPr>
          <p:cNvSpPr/>
          <p:nvPr/>
        </p:nvSpPr>
        <p:spPr>
          <a:xfrm>
            <a:off x="3556774" y="6245993"/>
            <a:ext cx="1214980" cy="130486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84983B9C-0FBB-A043-AF69-BE33CCD6172D}"/>
              </a:ext>
            </a:extLst>
          </p:cNvPr>
          <p:cNvSpPr/>
          <p:nvPr/>
        </p:nvSpPr>
        <p:spPr>
          <a:xfrm>
            <a:off x="3762793" y="6433339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73B2E537-2E94-164D-A891-794C913A475F}"/>
              </a:ext>
            </a:extLst>
          </p:cNvPr>
          <p:cNvSpPr/>
          <p:nvPr/>
        </p:nvSpPr>
        <p:spPr>
          <a:xfrm>
            <a:off x="7209728" y="8549583"/>
            <a:ext cx="1214980" cy="1304869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F00163B-8BDB-AF44-A463-AD1ACB8794F0}"/>
              </a:ext>
            </a:extLst>
          </p:cNvPr>
          <p:cNvSpPr/>
          <p:nvPr/>
        </p:nvSpPr>
        <p:spPr>
          <a:xfrm>
            <a:off x="7431322" y="8750366"/>
            <a:ext cx="7803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A716D0B4-6237-2645-A384-C1B927AF0552}"/>
              </a:ext>
            </a:extLst>
          </p:cNvPr>
          <p:cNvSpPr/>
          <p:nvPr/>
        </p:nvSpPr>
        <p:spPr>
          <a:xfrm>
            <a:off x="7130822" y="13004440"/>
            <a:ext cx="1214980" cy="130486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7112001F-C49E-A041-A930-D9070852FCB6}"/>
              </a:ext>
            </a:extLst>
          </p:cNvPr>
          <p:cNvSpPr/>
          <p:nvPr/>
        </p:nvSpPr>
        <p:spPr>
          <a:xfrm>
            <a:off x="7312905" y="13191063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3AE9E14-E10F-B948-9B98-448B424F5230}"/>
              </a:ext>
            </a:extLst>
          </p:cNvPr>
          <p:cNvSpPr/>
          <p:nvPr/>
        </p:nvSpPr>
        <p:spPr>
          <a:xfrm>
            <a:off x="7546490" y="3687389"/>
            <a:ext cx="1214980" cy="130486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4223162F-40D5-754F-8102-37C01098A339}"/>
              </a:ext>
            </a:extLst>
          </p:cNvPr>
          <p:cNvSpPr/>
          <p:nvPr/>
        </p:nvSpPr>
        <p:spPr>
          <a:xfrm>
            <a:off x="7737171" y="3891973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EC6A36B-BE5D-9742-9412-BEDB5350E9B4}"/>
              </a:ext>
            </a:extLst>
          </p:cNvPr>
          <p:cNvSpPr txBox="1"/>
          <p:nvPr/>
        </p:nvSpPr>
        <p:spPr>
          <a:xfrm>
            <a:off x="7338973" y="13239522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219AB6F-CC39-9542-9CB4-66613FD228E7}"/>
              </a:ext>
            </a:extLst>
          </p:cNvPr>
          <p:cNvSpPr txBox="1"/>
          <p:nvPr/>
        </p:nvSpPr>
        <p:spPr>
          <a:xfrm>
            <a:off x="7396681" y="8777134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9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5ED9127-A30D-104E-8EB4-510CC7FB4FC3}"/>
              </a:ext>
            </a:extLst>
          </p:cNvPr>
          <p:cNvSpPr txBox="1"/>
          <p:nvPr/>
        </p:nvSpPr>
        <p:spPr>
          <a:xfrm>
            <a:off x="3765724" y="6477673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EF93840-4D42-2E4E-BB42-2F6115088283}"/>
              </a:ext>
            </a:extLst>
          </p:cNvPr>
          <p:cNvSpPr txBox="1"/>
          <p:nvPr/>
        </p:nvSpPr>
        <p:spPr>
          <a:xfrm>
            <a:off x="7751398" y="3906700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11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8237755" y="15318542"/>
            <a:ext cx="1214980" cy="1304869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FA468CC4-DA3D-D04C-A0F3-908B66B1ED58}"/>
              </a:ext>
            </a:extLst>
          </p:cNvPr>
          <p:cNvSpPr/>
          <p:nvPr/>
        </p:nvSpPr>
        <p:spPr>
          <a:xfrm>
            <a:off x="8441836" y="15517880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47D14-6621-B142-8EB1-01BD03E6B204}"/>
              </a:ext>
            </a:extLst>
          </p:cNvPr>
          <p:cNvSpPr txBox="1"/>
          <p:nvPr/>
        </p:nvSpPr>
        <p:spPr>
          <a:xfrm>
            <a:off x="8464596" y="15387090"/>
            <a:ext cx="841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  </a:t>
            </a:r>
          </a:p>
          <a:p>
            <a:pPr algn="ctr"/>
            <a:r>
              <a:rPr lang="en-US" sz="4800" b="1" dirty="0"/>
              <a:t>7</a:t>
            </a: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3F0276F6-94E0-4DAD-BA12-6B739B52848B}"/>
              </a:ext>
            </a:extLst>
          </p:cNvPr>
          <p:cNvSpPr txBox="1"/>
          <p:nvPr/>
        </p:nvSpPr>
        <p:spPr>
          <a:xfrm>
            <a:off x="2517989" y="15549930"/>
            <a:ext cx="1982039" cy="755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Formal Elements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38877F1C-309F-4559-AE7D-41CA0AD43262}"/>
              </a:ext>
            </a:extLst>
          </p:cNvPr>
          <p:cNvSpPr txBox="1"/>
          <p:nvPr/>
        </p:nvSpPr>
        <p:spPr>
          <a:xfrm>
            <a:off x="1280865" y="14007184"/>
            <a:ext cx="98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Masks</a:t>
            </a:r>
            <a:r>
              <a:rPr lang="en-GB" sz="2800" dirty="0"/>
              <a:t> </a:t>
            </a:r>
          </a:p>
        </p:txBody>
      </p:sp>
      <p:sp>
        <p:nvSpPr>
          <p:cNvPr id="379" name="TextBox 378">
            <a:extLst>
              <a:ext uri="{FF2B5EF4-FFF2-40B4-BE49-F238E27FC236}">
                <a16:creationId xmlns:a16="http://schemas.microsoft.com/office/drawing/2014/main" id="{6C74B10A-04F6-47A6-95B3-01CA0E612753}"/>
              </a:ext>
            </a:extLst>
          </p:cNvPr>
          <p:cNvSpPr txBox="1"/>
          <p:nvPr/>
        </p:nvSpPr>
        <p:spPr>
          <a:xfrm>
            <a:off x="2750865" y="13526877"/>
            <a:ext cx="3199081" cy="423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          Michael Craig Martin</a:t>
            </a: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67C65427-0953-4FE5-9E73-079736B7AAC7}"/>
              </a:ext>
            </a:extLst>
          </p:cNvPr>
          <p:cNvSpPr txBox="1"/>
          <p:nvPr/>
        </p:nvSpPr>
        <p:spPr>
          <a:xfrm>
            <a:off x="8611579" y="11931565"/>
            <a:ext cx="797209" cy="1087221"/>
          </a:xfrm>
          <a:custGeom>
            <a:avLst/>
            <a:gdLst>
              <a:gd name="connsiteX0" fmla="*/ 0 w 1568645"/>
              <a:gd name="connsiteY0" fmla="*/ 0 h 423962"/>
              <a:gd name="connsiteX1" fmla="*/ 1568645 w 1568645"/>
              <a:gd name="connsiteY1" fmla="*/ 0 h 423962"/>
              <a:gd name="connsiteX2" fmla="*/ 1568645 w 1568645"/>
              <a:gd name="connsiteY2" fmla="*/ 423962 h 423962"/>
              <a:gd name="connsiteX3" fmla="*/ 0 w 1568645"/>
              <a:gd name="connsiteY3" fmla="*/ 423962 h 423962"/>
              <a:gd name="connsiteX4" fmla="*/ 0 w 1568645"/>
              <a:gd name="connsiteY4" fmla="*/ 0 h 423962"/>
              <a:gd name="connsiteX0" fmla="*/ 0 w 1568645"/>
              <a:gd name="connsiteY0" fmla="*/ 268228 h 692190"/>
              <a:gd name="connsiteX1" fmla="*/ 1487281 w 1568645"/>
              <a:gd name="connsiteY1" fmla="*/ 0 h 692190"/>
              <a:gd name="connsiteX2" fmla="*/ 1568645 w 1568645"/>
              <a:gd name="connsiteY2" fmla="*/ 692190 h 692190"/>
              <a:gd name="connsiteX3" fmla="*/ 0 w 1568645"/>
              <a:gd name="connsiteY3" fmla="*/ 692190 h 692190"/>
              <a:gd name="connsiteX4" fmla="*/ 0 w 1568645"/>
              <a:gd name="connsiteY4" fmla="*/ 268228 h 692190"/>
              <a:gd name="connsiteX0" fmla="*/ 0 w 1568645"/>
              <a:gd name="connsiteY0" fmla="*/ 0 h 431473"/>
              <a:gd name="connsiteX1" fmla="*/ 1386699 w 1568645"/>
              <a:gd name="connsiteY1" fmla="*/ 431473 h 431473"/>
              <a:gd name="connsiteX2" fmla="*/ 1568645 w 1568645"/>
              <a:gd name="connsiteY2" fmla="*/ 423962 h 431473"/>
              <a:gd name="connsiteX3" fmla="*/ 0 w 1568645"/>
              <a:gd name="connsiteY3" fmla="*/ 423962 h 431473"/>
              <a:gd name="connsiteX4" fmla="*/ 0 w 1568645"/>
              <a:gd name="connsiteY4" fmla="*/ 0 h 431473"/>
              <a:gd name="connsiteX0" fmla="*/ 0 w 1601694"/>
              <a:gd name="connsiteY0" fmla="*/ 0 h 579338"/>
              <a:gd name="connsiteX1" fmla="*/ 1419748 w 1601694"/>
              <a:gd name="connsiteY1" fmla="*/ 579338 h 579338"/>
              <a:gd name="connsiteX2" fmla="*/ 1601694 w 1601694"/>
              <a:gd name="connsiteY2" fmla="*/ 571827 h 579338"/>
              <a:gd name="connsiteX3" fmla="*/ 33049 w 1601694"/>
              <a:gd name="connsiteY3" fmla="*/ 571827 h 579338"/>
              <a:gd name="connsiteX4" fmla="*/ 0 w 1601694"/>
              <a:gd name="connsiteY4" fmla="*/ 0 h 579338"/>
              <a:gd name="connsiteX0" fmla="*/ 0 w 1601694"/>
              <a:gd name="connsiteY0" fmla="*/ 0 h 571827"/>
              <a:gd name="connsiteX1" fmla="*/ 1477044 w 1601694"/>
              <a:gd name="connsiteY1" fmla="*/ 165019 h 571827"/>
              <a:gd name="connsiteX2" fmla="*/ 1601694 w 1601694"/>
              <a:gd name="connsiteY2" fmla="*/ 571827 h 571827"/>
              <a:gd name="connsiteX3" fmla="*/ 33049 w 1601694"/>
              <a:gd name="connsiteY3" fmla="*/ 571827 h 571827"/>
              <a:gd name="connsiteX4" fmla="*/ 0 w 1601694"/>
              <a:gd name="connsiteY4" fmla="*/ 0 h 571827"/>
              <a:gd name="connsiteX0" fmla="*/ 0 w 1601694"/>
              <a:gd name="connsiteY0" fmla="*/ 72675 h 644502"/>
              <a:gd name="connsiteX1" fmla="*/ 1450686 w 1601694"/>
              <a:gd name="connsiteY1" fmla="*/ 0 h 644502"/>
              <a:gd name="connsiteX2" fmla="*/ 1601694 w 1601694"/>
              <a:gd name="connsiteY2" fmla="*/ 644502 h 644502"/>
              <a:gd name="connsiteX3" fmla="*/ 33049 w 1601694"/>
              <a:gd name="connsiteY3" fmla="*/ 644502 h 644502"/>
              <a:gd name="connsiteX4" fmla="*/ 0 w 1601694"/>
              <a:gd name="connsiteY4" fmla="*/ 72675 h 644502"/>
              <a:gd name="connsiteX0" fmla="*/ 0 w 1601694"/>
              <a:gd name="connsiteY0" fmla="*/ 72675 h 644502"/>
              <a:gd name="connsiteX1" fmla="*/ 1450686 w 1601694"/>
              <a:gd name="connsiteY1" fmla="*/ 0 h 644502"/>
              <a:gd name="connsiteX2" fmla="*/ 1601694 w 1601694"/>
              <a:gd name="connsiteY2" fmla="*/ 644502 h 644502"/>
              <a:gd name="connsiteX3" fmla="*/ 33049 w 1601694"/>
              <a:gd name="connsiteY3" fmla="*/ 644502 h 644502"/>
              <a:gd name="connsiteX4" fmla="*/ 0 w 1601694"/>
              <a:gd name="connsiteY4" fmla="*/ 72675 h 644502"/>
              <a:gd name="connsiteX0" fmla="*/ 0 w 1601694"/>
              <a:gd name="connsiteY0" fmla="*/ 72675 h 644502"/>
              <a:gd name="connsiteX1" fmla="*/ 1450686 w 1601694"/>
              <a:gd name="connsiteY1" fmla="*/ 0 h 644502"/>
              <a:gd name="connsiteX2" fmla="*/ 1601694 w 1601694"/>
              <a:gd name="connsiteY2" fmla="*/ 644502 h 644502"/>
              <a:gd name="connsiteX3" fmla="*/ 33049 w 1601694"/>
              <a:gd name="connsiteY3" fmla="*/ 644502 h 644502"/>
              <a:gd name="connsiteX4" fmla="*/ 0 w 1601694"/>
              <a:gd name="connsiteY4" fmla="*/ 72675 h 64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1694" h="644502">
                <a:moveTo>
                  <a:pt x="0" y="72675"/>
                </a:moveTo>
                <a:cubicBezTo>
                  <a:pt x="483562" y="48450"/>
                  <a:pt x="852422" y="529001"/>
                  <a:pt x="1450686" y="0"/>
                </a:cubicBezTo>
                <a:lnTo>
                  <a:pt x="1601694" y="644502"/>
                </a:lnTo>
                <a:lnTo>
                  <a:pt x="33049" y="644502"/>
                </a:lnTo>
                <a:lnTo>
                  <a:pt x="0" y="72675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Yr</a:t>
            </a:r>
            <a:r>
              <a:rPr lang="en-GB" dirty="0"/>
              <a:t> 8 Intro Exam</a:t>
            </a: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EAF90B06-8935-4DAD-B284-BE41773AC65A}"/>
              </a:ext>
            </a:extLst>
          </p:cNvPr>
          <p:cNvSpPr txBox="1"/>
          <p:nvPr/>
        </p:nvSpPr>
        <p:spPr>
          <a:xfrm>
            <a:off x="4960066" y="11249719"/>
            <a:ext cx="1025537" cy="423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Pop Art</a:t>
            </a:r>
          </a:p>
        </p:txBody>
      </p:sp>
      <p:sp>
        <p:nvSpPr>
          <p:cNvPr id="403" name="TextBox 402">
            <a:extLst>
              <a:ext uri="{FF2B5EF4-FFF2-40B4-BE49-F238E27FC236}">
                <a16:creationId xmlns:a16="http://schemas.microsoft.com/office/drawing/2014/main" id="{C4D41047-3F57-4D36-8D66-0797ACA38CF1}"/>
              </a:ext>
            </a:extLst>
          </p:cNvPr>
          <p:cNvSpPr txBox="1"/>
          <p:nvPr/>
        </p:nvSpPr>
        <p:spPr>
          <a:xfrm>
            <a:off x="879523" y="10738342"/>
            <a:ext cx="1373646" cy="423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Surrealism</a:t>
            </a:r>
          </a:p>
        </p:txBody>
      </p:sp>
      <p:sp>
        <p:nvSpPr>
          <p:cNvPr id="410" name="TextBox 409">
            <a:extLst>
              <a:ext uri="{FF2B5EF4-FFF2-40B4-BE49-F238E27FC236}">
                <a16:creationId xmlns:a16="http://schemas.microsoft.com/office/drawing/2014/main" id="{0746D7E2-AC2E-4653-A12E-57C00B2FC601}"/>
              </a:ext>
            </a:extLst>
          </p:cNvPr>
          <p:cNvSpPr txBox="1"/>
          <p:nvPr/>
        </p:nvSpPr>
        <p:spPr>
          <a:xfrm>
            <a:off x="5464566" y="8984600"/>
            <a:ext cx="969817" cy="423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Graffiti</a:t>
            </a:r>
          </a:p>
        </p:txBody>
      </p:sp>
      <p:sp>
        <p:nvSpPr>
          <p:cNvPr id="501" name="TextBox 500">
            <a:extLst>
              <a:ext uri="{FF2B5EF4-FFF2-40B4-BE49-F238E27FC236}">
                <a16:creationId xmlns:a16="http://schemas.microsoft.com/office/drawing/2014/main" id="{03F80F07-1CDA-4559-A758-6E26CAA7F659}"/>
              </a:ext>
            </a:extLst>
          </p:cNvPr>
          <p:cNvSpPr txBox="1"/>
          <p:nvPr/>
        </p:nvSpPr>
        <p:spPr>
          <a:xfrm>
            <a:off x="5893238" y="601579"/>
            <a:ext cx="184731" cy="423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02" name="TextBox 501">
            <a:extLst>
              <a:ext uri="{FF2B5EF4-FFF2-40B4-BE49-F238E27FC236}">
                <a16:creationId xmlns:a16="http://schemas.microsoft.com/office/drawing/2014/main" id="{F395B8D6-CD7D-4FDD-956F-C8D035D5A1A6}"/>
              </a:ext>
            </a:extLst>
          </p:cNvPr>
          <p:cNvSpPr txBox="1"/>
          <p:nvPr/>
        </p:nvSpPr>
        <p:spPr>
          <a:xfrm>
            <a:off x="1956906" y="313474"/>
            <a:ext cx="5974516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i="1" dirty="0"/>
              <a:t>ART Learning Journey</a:t>
            </a:r>
          </a:p>
        </p:txBody>
      </p:sp>
      <p:sp>
        <p:nvSpPr>
          <p:cNvPr id="510" name="Rectangle 509">
            <a:extLst>
              <a:ext uri="{FF2B5EF4-FFF2-40B4-BE49-F238E27FC236}">
                <a16:creationId xmlns:a16="http://schemas.microsoft.com/office/drawing/2014/main" id="{258E9392-AF3B-4C17-81F2-F213B68AE9F2}"/>
              </a:ext>
            </a:extLst>
          </p:cNvPr>
          <p:cNvSpPr/>
          <p:nvPr/>
        </p:nvSpPr>
        <p:spPr>
          <a:xfrm>
            <a:off x="5797505" y="16822518"/>
            <a:ext cx="336528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/>
              <a:t>Question: How confident and able are we as artists?</a:t>
            </a:r>
          </a:p>
          <a:p>
            <a:pPr algn="ctr"/>
            <a:r>
              <a:rPr lang="en-GB" sz="1100" dirty="0"/>
              <a:t>Assess students artistic skills and through tonal observational drawings of plants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E3EE54A-C065-4358-9846-906D42BB18F8}"/>
              </a:ext>
            </a:extLst>
          </p:cNvPr>
          <p:cNvSpPr/>
          <p:nvPr/>
        </p:nvSpPr>
        <p:spPr>
          <a:xfrm>
            <a:off x="1773758" y="16422442"/>
            <a:ext cx="25259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/>
              <a:t>Question: What are the formal elements of art? </a:t>
            </a:r>
            <a:r>
              <a:rPr lang="en-GB" sz="1200" dirty="0"/>
              <a:t>Students will explore line, tone, crosshatching, shape, form, proportion, composition, movement, colour theory, colour mixing, pattern, etc.  </a:t>
            </a:r>
            <a:endParaRPr lang="en-GB" sz="1100" dirty="0"/>
          </a:p>
        </p:txBody>
      </p:sp>
      <p:cxnSp>
        <p:nvCxnSpPr>
          <p:cNvPr id="1040" name="Straight Arrow Connector 1039">
            <a:extLst>
              <a:ext uri="{FF2B5EF4-FFF2-40B4-BE49-F238E27FC236}">
                <a16:creationId xmlns:a16="http://schemas.microsoft.com/office/drawing/2014/main" id="{C01303CA-E869-4995-B284-FBDC498685A3}"/>
              </a:ext>
            </a:extLst>
          </p:cNvPr>
          <p:cNvCxnSpPr>
            <a:cxnSpLocks/>
          </p:cNvCxnSpPr>
          <p:nvPr/>
        </p:nvCxnSpPr>
        <p:spPr>
          <a:xfrm flipV="1">
            <a:off x="6772139" y="16338553"/>
            <a:ext cx="0" cy="488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6" name="TextBox 1065">
            <a:extLst>
              <a:ext uri="{FF2B5EF4-FFF2-40B4-BE49-F238E27FC236}">
                <a16:creationId xmlns:a16="http://schemas.microsoft.com/office/drawing/2014/main" id="{1F5DE43F-7B1A-48F4-8CB9-00F21164AE5C}"/>
              </a:ext>
            </a:extLst>
          </p:cNvPr>
          <p:cNvSpPr txBox="1"/>
          <p:nvPr/>
        </p:nvSpPr>
        <p:spPr>
          <a:xfrm>
            <a:off x="4398133" y="16415527"/>
            <a:ext cx="1139295" cy="59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accent2"/>
                </a:solidFill>
              </a:rPr>
              <a:t>D&amp;T</a:t>
            </a:r>
          </a:p>
          <a:p>
            <a:r>
              <a:rPr lang="en-GB" sz="1100" b="1" dirty="0">
                <a:solidFill>
                  <a:schemeClr val="accent2"/>
                </a:solidFill>
              </a:rPr>
              <a:t>PSHE / R&amp;L – disabled artists</a:t>
            </a:r>
          </a:p>
        </p:txBody>
      </p:sp>
      <p:sp>
        <p:nvSpPr>
          <p:cNvPr id="1092" name="TextBox 1091">
            <a:extLst>
              <a:ext uri="{FF2B5EF4-FFF2-40B4-BE49-F238E27FC236}">
                <a16:creationId xmlns:a16="http://schemas.microsoft.com/office/drawing/2014/main" id="{68B3EEC5-6EF9-4DF2-B5F5-E784E0426EE4}"/>
              </a:ext>
            </a:extLst>
          </p:cNvPr>
          <p:cNvSpPr txBox="1"/>
          <p:nvPr/>
        </p:nvSpPr>
        <p:spPr>
          <a:xfrm>
            <a:off x="3836868" y="16407801"/>
            <a:ext cx="1477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Drawing</a:t>
            </a:r>
          </a:p>
          <a:p>
            <a:r>
              <a:rPr lang="en-GB" sz="1100" b="1" dirty="0">
                <a:solidFill>
                  <a:srgbClr val="FF0000"/>
                </a:solidFill>
              </a:rPr>
              <a:t>Painting</a:t>
            </a:r>
          </a:p>
          <a:p>
            <a:r>
              <a:rPr lang="en-GB" sz="1100" b="1" dirty="0">
                <a:solidFill>
                  <a:srgbClr val="FF0000"/>
                </a:solidFill>
              </a:rPr>
              <a:t>Shading</a:t>
            </a:r>
          </a:p>
          <a:p>
            <a:r>
              <a:rPr lang="en-GB" sz="1100" b="1" dirty="0">
                <a:solidFill>
                  <a:srgbClr val="FF0000"/>
                </a:solidFill>
              </a:rPr>
              <a:t>Using art equipment</a:t>
            </a:r>
          </a:p>
        </p:txBody>
      </p:sp>
      <p:cxnSp>
        <p:nvCxnSpPr>
          <p:cNvPr id="1094" name="Straight Arrow Connector 1093">
            <a:extLst>
              <a:ext uri="{FF2B5EF4-FFF2-40B4-BE49-F238E27FC236}">
                <a16:creationId xmlns:a16="http://schemas.microsoft.com/office/drawing/2014/main" id="{0835F729-B7A9-4C6B-B0ED-C11658C984D4}"/>
              </a:ext>
            </a:extLst>
          </p:cNvPr>
          <p:cNvCxnSpPr>
            <a:cxnSpLocks/>
          </p:cNvCxnSpPr>
          <p:nvPr/>
        </p:nvCxnSpPr>
        <p:spPr>
          <a:xfrm flipH="1" flipV="1">
            <a:off x="3723836" y="16208909"/>
            <a:ext cx="399710" cy="2716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8" name="TextBox 1117">
            <a:extLst>
              <a:ext uri="{FF2B5EF4-FFF2-40B4-BE49-F238E27FC236}">
                <a16:creationId xmlns:a16="http://schemas.microsoft.com/office/drawing/2014/main" id="{AC11D6DD-EFA3-46FB-8D9A-268377880960}"/>
              </a:ext>
            </a:extLst>
          </p:cNvPr>
          <p:cNvSpPr txBox="1"/>
          <p:nvPr/>
        </p:nvSpPr>
        <p:spPr>
          <a:xfrm>
            <a:off x="-137863" y="14914474"/>
            <a:ext cx="13396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1" dirty="0">
                <a:solidFill>
                  <a:srgbClr val="FF00FF"/>
                </a:solidFill>
              </a:rPr>
              <a:t>Risk taking, Confidence, Resilience, Persistence, Respect, Patience</a:t>
            </a:r>
          </a:p>
        </p:txBody>
      </p:sp>
      <p:sp>
        <p:nvSpPr>
          <p:cNvPr id="1120" name="TextBox 1119">
            <a:extLst>
              <a:ext uri="{FF2B5EF4-FFF2-40B4-BE49-F238E27FC236}">
                <a16:creationId xmlns:a16="http://schemas.microsoft.com/office/drawing/2014/main" id="{D689A629-2F06-4B29-83B5-D4E805FE9208}"/>
              </a:ext>
            </a:extLst>
          </p:cNvPr>
          <p:cNvSpPr txBox="1"/>
          <p:nvPr/>
        </p:nvSpPr>
        <p:spPr>
          <a:xfrm>
            <a:off x="923051" y="16088773"/>
            <a:ext cx="100143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Formal Elements</a:t>
            </a:r>
          </a:p>
          <a:p>
            <a:r>
              <a:rPr lang="en-GB" sz="1100" b="1" dirty="0">
                <a:solidFill>
                  <a:srgbClr val="00B050"/>
                </a:solidFill>
              </a:rPr>
              <a:t>Of Art – colour, tone, line, composition, shape, texture</a:t>
            </a:r>
          </a:p>
          <a:p>
            <a:endParaRPr lang="en-GB" sz="1100" b="1" dirty="0"/>
          </a:p>
        </p:txBody>
      </p:sp>
      <p:cxnSp>
        <p:nvCxnSpPr>
          <p:cNvPr id="1122" name="Straight Arrow Connector 1121">
            <a:extLst>
              <a:ext uri="{FF2B5EF4-FFF2-40B4-BE49-F238E27FC236}">
                <a16:creationId xmlns:a16="http://schemas.microsoft.com/office/drawing/2014/main" id="{1BAD5593-4EC8-4806-B803-25CD62105A77}"/>
              </a:ext>
            </a:extLst>
          </p:cNvPr>
          <p:cNvCxnSpPr>
            <a:cxnSpLocks/>
          </p:cNvCxnSpPr>
          <p:nvPr/>
        </p:nvCxnSpPr>
        <p:spPr>
          <a:xfrm flipV="1">
            <a:off x="2615928" y="16208908"/>
            <a:ext cx="368732" cy="257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0" name="Straight Arrow Connector 1139">
            <a:extLst>
              <a:ext uri="{FF2B5EF4-FFF2-40B4-BE49-F238E27FC236}">
                <a16:creationId xmlns:a16="http://schemas.microsoft.com/office/drawing/2014/main" id="{DB4569CC-7D59-4E68-8F77-091AD0BA9BD3}"/>
              </a:ext>
            </a:extLst>
          </p:cNvPr>
          <p:cNvCxnSpPr>
            <a:cxnSpLocks/>
          </p:cNvCxnSpPr>
          <p:nvPr/>
        </p:nvCxnSpPr>
        <p:spPr>
          <a:xfrm>
            <a:off x="1175493" y="15587098"/>
            <a:ext cx="492694" cy="42161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8" name="TextBox 1197">
            <a:extLst>
              <a:ext uri="{FF2B5EF4-FFF2-40B4-BE49-F238E27FC236}">
                <a16:creationId xmlns:a16="http://schemas.microsoft.com/office/drawing/2014/main" id="{98796934-A6F8-497A-AB48-16C4AD00D05E}"/>
              </a:ext>
            </a:extLst>
          </p:cNvPr>
          <p:cNvSpPr txBox="1"/>
          <p:nvPr/>
        </p:nvSpPr>
        <p:spPr>
          <a:xfrm>
            <a:off x="6787363" y="16467399"/>
            <a:ext cx="22526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accent2">
                    <a:lumMod val="75000"/>
                  </a:schemeClr>
                </a:solidFill>
              </a:rPr>
              <a:t>Line drawing/outline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chemeClr val="bg1">
                    <a:lumMod val="50000"/>
                  </a:schemeClr>
                </a:solidFill>
              </a:rPr>
              <a:t>tone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chemeClr val="accent4">
                    <a:lumMod val="75000"/>
                  </a:schemeClr>
                </a:solidFill>
              </a:rPr>
              <a:t>scale/proportion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rgbClr val="7030A0"/>
                </a:solidFill>
              </a:rPr>
              <a:t>texture</a:t>
            </a:r>
          </a:p>
        </p:txBody>
      </p:sp>
      <p:sp>
        <p:nvSpPr>
          <p:cNvPr id="1199" name="TextBox 1198">
            <a:extLst>
              <a:ext uri="{FF2B5EF4-FFF2-40B4-BE49-F238E27FC236}">
                <a16:creationId xmlns:a16="http://schemas.microsoft.com/office/drawing/2014/main" id="{22DFE848-10E2-4CE5-B94A-3BD485F7FAC3}"/>
              </a:ext>
            </a:extLst>
          </p:cNvPr>
          <p:cNvSpPr txBox="1"/>
          <p:nvPr/>
        </p:nvSpPr>
        <p:spPr>
          <a:xfrm>
            <a:off x="5450518" y="16461412"/>
            <a:ext cx="13935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Working in exam conditions in the art room</a:t>
            </a:r>
          </a:p>
        </p:txBody>
      </p:sp>
      <p:sp>
        <p:nvSpPr>
          <p:cNvPr id="1200" name="TextBox 1199">
            <a:extLst>
              <a:ext uri="{FF2B5EF4-FFF2-40B4-BE49-F238E27FC236}">
                <a16:creationId xmlns:a16="http://schemas.microsoft.com/office/drawing/2014/main" id="{DD5EA62D-0C8B-4B58-9639-7F8749C45B49}"/>
              </a:ext>
            </a:extLst>
          </p:cNvPr>
          <p:cNvSpPr txBox="1"/>
          <p:nvPr/>
        </p:nvSpPr>
        <p:spPr>
          <a:xfrm>
            <a:off x="6595261" y="15196330"/>
            <a:ext cx="16020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FF"/>
                </a:solidFill>
              </a:rPr>
              <a:t>Confidence, Risk Taking </a:t>
            </a:r>
          </a:p>
        </p:txBody>
      </p:sp>
      <p:sp>
        <p:nvSpPr>
          <p:cNvPr id="360" name="Rectangle 359">
            <a:extLst>
              <a:ext uri="{FF2B5EF4-FFF2-40B4-BE49-F238E27FC236}">
                <a16:creationId xmlns:a16="http://schemas.microsoft.com/office/drawing/2014/main" id="{6D7999CA-CDEC-4A0C-B941-BC22D50FC41E}"/>
              </a:ext>
            </a:extLst>
          </p:cNvPr>
          <p:cNvSpPr/>
          <p:nvPr/>
        </p:nvSpPr>
        <p:spPr>
          <a:xfrm>
            <a:off x="189938" y="229664"/>
            <a:ext cx="162219" cy="129584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25" name="Rectangle 424">
            <a:extLst>
              <a:ext uri="{FF2B5EF4-FFF2-40B4-BE49-F238E27FC236}">
                <a16:creationId xmlns:a16="http://schemas.microsoft.com/office/drawing/2014/main" id="{24745E33-9C6C-40C3-813E-A130B2900E0B}"/>
              </a:ext>
            </a:extLst>
          </p:cNvPr>
          <p:cNvSpPr/>
          <p:nvPr/>
        </p:nvSpPr>
        <p:spPr>
          <a:xfrm>
            <a:off x="192972" y="582087"/>
            <a:ext cx="162219" cy="129584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26" name="Rectangle 425">
            <a:extLst>
              <a:ext uri="{FF2B5EF4-FFF2-40B4-BE49-F238E27FC236}">
                <a16:creationId xmlns:a16="http://schemas.microsoft.com/office/drawing/2014/main" id="{669F0230-AE50-4B73-AAE1-5C758E4157D3}"/>
              </a:ext>
            </a:extLst>
          </p:cNvPr>
          <p:cNvSpPr/>
          <p:nvPr/>
        </p:nvSpPr>
        <p:spPr>
          <a:xfrm>
            <a:off x="197022" y="401398"/>
            <a:ext cx="162219" cy="12958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27" name="Rectangle 426">
            <a:extLst>
              <a:ext uri="{FF2B5EF4-FFF2-40B4-BE49-F238E27FC236}">
                <a16:creationId xmlns:a16="http://schemas.microsoft.com/office/drawing/2014/main" id="{AACACC18-B5AB-49EB-8506-E49723F0254F}"/>
              </a:ext>
            </a:extLst>
          </p:cNvPr>
          <p:cNvSpPr/>
          <p:nvPr/>
        </p:nvSpPr>
        <p:spPr>
          <a:xfrm>
            <a:off x="189937" y="764089"/>
            <a:ext cx="162219" cy="1295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46EE8B24-5129-494F-91FA-9EECFEDB73E9}"/>
              </a:ext>
            </a:extLst>
          </p:cNvPr>
          <p:cNvSpPr txBox="1"/>
          <p:nvPr/>
        </p:nvSpPr>
        <p:spPr>
          <a:xfrm>
            <a:off x="366324" y="182108"/>
            <a:ext cx="26037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Virtues</a:t>
            </a:r>
          </a:p>
          <a:p>
            <a:r>
              <a:rPr lang="en-GB" sz="1100" dirty="0"/>
              <a:t>Cross Curricular Links</a:t>
            </a:r>
          </a:p>
          <a:p>
            <a:r>
              <a:rPr lang="en-GB" sz="1100" dirty="0"/>
              <a:t>Knowledge</a:t>
            </a:r>
          </a:p>
          <a:p>
            <a:r>
              <a:rPr lang="en-GB" sz="1100" dirty="0"/>
              <a:t>Subject Specific Skills</a:t>
            </a:r>
          </a:p>
          <a:p>
            <a:r>
              <a:rPr lang="en-GB" sz="1100" dirty="0">
                <a:solidFill>
                  <a:schemeClr val="accent4">
                    <a:lumMod val="75000"/>
                  </a:schemeClr>
                </a:solidFill>
              </a:rPr>
              <a:t>Bronze, 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Silver </a:t>
            </a:r>
            <a:r>
              <a:rPr lang="en-GB" sz="1100" dirty="0"/>
              <a:t>and </a:t>
            </a:r>
            <a:r>
              <a:rPr lang="en-GB" sz="1100" dirty="0">
                <a:solidFill>
                  <a:srgbClr val="FFC000"/>
                </a:solidFill>
              </a:rPr>
              <a:t>Gold</a:t>
            </a:r>
          </a:p>
          <a:p>
            <a:r>
              <a:rPr lang="en-GB" sz="1100" dirty="0">
                <a:solidFill>
                  <a:srgbClr val="7030A0"/>
                </a:solidFill>
              </a:rPr>
              <a:t>G&amp;T purple challenge</a:t>
            </a:r>
          </a:p>
          <a:p>
            <a:r>
              <a:rPr lang="en-GB" sz="1100" dirty="0"/>
              <a:t>Underlined = Deeper development of earlier skills / knowledge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4331" y="530982"/>
            <a:ext cx="1339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Edmonton County School</a:t>
            </a:r>
          </a:p>
          <a:p>
            <a:r>
              <a:rPr lang="en-GB" sz="800" dirty="0"/>
              <a:t>                      Logo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E304F430-607C-444E-9EDD-4CF7E3071792}"/>
              </a:ext>
            </a:extLst>
          </p:cNvPr>
          <p:cNvSpPr txBox="1"/>
          <p:nvPr/>
        </p:nvSpPr>
        <p:spPr>
          <a:xfrm>
            <a:off x="2030584" y="8959892"/>
            <a:ext cx="1307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Careers in</a:t>
            </a:r>
          </a:p>
          <a:p>
            <a:pPr algn="ctr"/>
            <a:r>
              <a:rPr lang="en-GB" sz="1200" dirty="0"/>
              <a:t>Art / Photography</a:t>
            </a:r>
          </a:p>
        </p:txBody>
      </p: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3F4EA57D-2032-2A4C-B9D8-32B093FF2020}"/>
              </a:ext>
            </a:extLst>
          </p:cNvPr>
          <p:cNvCxnSpPr>
            <a:cxnSpLocks/>
            <a:stCxn id="1199" idx="0"/>
          </p:cNvCxnSpPr>
          <p:nvPr/>
        </p:nvCxnSpPr>
        <p:spPr>
          <a:xfrm flipV="1">
            <a:off x="6147272" y="16240756"/>
            <a:ext cx="43582" cy="2206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TextBox 242">
            <a:extLst>
              <a:ext uri="{FF2B5EF4-FFF2-40B4-BE49-F238E27FC236}">
                <a16:creationId xmlns:a16="http://schemas.microsoft.com/office/drawing/2014/main" id="{84D1EAF3-67A6-D14D-984C-C6918343246D}"/>
              </a:ext>
            </a:extLst>
          </p:cNvPr>
          <p:cNvSpPr txBox="1"/>
          <p:nvPr/>
        </p:nvSpPr>
        <p:spPr>
          <a:xfrm>
            <a:off x="57560" y="15810430"/>
            <a:ext cx="100143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accent2">
                    <a:lumMod val="75000"/>
                  </a:schemeClr>
                </a:solidFill>
              </a:rPr>
              <a:t>Minimal ability / basic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chemeClr val="bg1">
                    <a:lumMod val="50000"/>
                  </a:schemeClr>
                </a:solidFill>
              </a:rPr>
              <a:t>some ability / some detail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chemeClr val="accent4">
                    <a:lumMod val="75000"/>
                  </a:schemeClr>
                </a:solidFill>
              </a:rPr>
              <a:t>consistent ability / detailed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rgbClr val="7030A0"/>
                </a:solidFill>
              </a:rPr>
              <a:t>developed ability / refined</a:t>
            </a: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F427C2EB-DB67-5E47-8869-CB8ED31B391D}"/>
              </a:ext>
            </a:extLst>
          </p:cNvPr>
          <p:cNvSpPr/>
          <p:nvPr/>
        </p:nvSpPr>
        <p:spPr>
          <a:xfrm>
            <a:off x="-27179" y="12638477"/>
            <a:ext cx="1897634" cy="1125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/>
              <a:t>Question: How are masks used throughout the history of the world, and in different cultures?</a:t>
            </a:r>
          </a:p>
          <a:p>
            <a:pPr algn="ctr"/>
            <a:r>
              <a:rPr lang="en-GB" sz="1100" dirty="0"/>
              <a:t>Students create a mod roc mask on a given theme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51100D37-9515-474F-8AA7-369A5484AA30}"/>
              </a:ext>
            </a:extLst>
          </p:cNvPr>
          <p:cNvSpPr txBox="1"/>
          <p:nvPr/>
        </p:nvSpPr>
        <p:spPr>
          <a:xfrm>
            <a:off x="2574768" y="14866068"/>
            <a:ext cx="17379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u="sng" dirty="0">
                <a:solidFill>
                  <a:srgbClr val="FF0000"/>
                </a:solidFill>
              </a:rPr>
              <a:t>Drawing</a:t>
            </a:r>
            <a:r>
              <a:rPr lang="en-GB" sz="1100" b="1" dirty="0">
                <a:solidFill>
                  <a:srgbClr val="FF0000"/>
                </a:solidFill>
              </a:rPr>
              <a:t>, Modroc, </a:t>
            </a:r>
            <a:r>
              <a:rPr lang="en-GB" sz="1100" b="1" u="sng" dirty="0">
                <a:solidFill>
                  <a:srgbClr val="FF0000"/>
                </a:solidFill>
              </a:rPr>
              <a:t>Colour mixing</a:t>
            </a:r>
            <a:r>
              <a:rPr lang="en-GB" sz="1100" b="1" dirty="0">
                <a:solidFill>
                  <a:srgbClr val="FF0000"/>
                </a:solidFill>
              </a:rPr>
              <a:t>, Painting 3D objects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A95063AB-8522-1C48-914A-B982DCC29A80}"/>
              </a:ext>
            </a:extLst>
          </p:cNvPr>
          <p:cNvSpPr txBox="1"/>
          <p:nvPr/>
        </p:nvSpPr>
        <p:spPr>
          <a:xfrm>
            <a:off x="31977" y="13642713"/>
            <a:ext cx="120015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accent2"/>
                </a:solidFill>
              </a:rPr>
              <a:t>PSHE / R&amp;L – different cultures</a:t>
            </a:r>
          </a:p>
          <a:p>
            <a:r>
              <a:rPr lang="en-GB" sz="1100" b="1" dirty="0">
                <a:solidFill>
                  <a:schemeClr val="accent2"/>
                </a:solidFill>
              </a:rPr>
              <a:t>History – gargoyles</a:t>
            </a:r>
          </a:p>
          <a:p>
            <a:r>
              <a:rPr lang="en-GB" sz="1100" b="1" dirty="0">
                <a:solidFill>
                  <a:schemeClr val="accent2"/>
                </a:solidFill>
              </a:rPr>
              <a:t>Science – Ocean Conservation</a:t>
            </a:r>
          </a:p>
          <a:p>
            <a:r>
              <a:rPr lang="en-GB" sz="1100" b="1" dirty="0">
                <a:solidFill>
                  <a:schemeClr val="accent2"/>
                </a:solidFill>
              </a:rPr>
              <a:t>English - ISBL</a:t>
            </a:r>
          </a:p>
        </p:txBody>
      </p:sp>
      <p:cxnSp>
        <p:nvCxnSpPr>
          <p:cNvPr id="253" name="Straight Arrow Connector 252">
            <a:extLst>
              <a:ext uri="{FF2B5EF4-FFF2-40B4-BE49-F238E27FC236}">
                <a16:creationId xmlns:a16="http://schemas.microsoft.com/office/drawing/2014/main" id="{95005641-B1B5-8647-8FC0-153DB8072FF9}"/>
              </a:ext>
            </a:extLst>
          </p:cNvPr>
          <p:cNvCxnSpPr>
            <a:cxnSpLocks/>
          </p:cNvCxnSpPr>
          <p:nvPr/>
        </p:nvCxnSpPr>
        <p:spPr>
          <a:xfrm flipV="1">
            <a:off x="877275" y="14411268"/>
            <a:ext cx="419187" cy="535785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TextBox 255">
            <a:extLst>
              <a:ext uri="{FF2B5EF4-FFF2-40B4-BE49-F238E27FC236}">
                <a16:creationId xmlns:a16="http://schemas.microsoft.com/office/drawing/2014/main" id="{15F49C90-0426-3640-B469-77811DA02879}"/>
              </a:ext>
            </a:extLst>
          </p:cNvPr>
          <p:cNvSpPr txBox="1"/>
          <p:nvPr/>
        </p:nvSpPr>
        <p:spPr>
          <a:xfrm>
            <a:off x="2367818" y="14227500"/>
            <a:ext cx="2537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accent2">
                    <a:lumMod val="75000"/>
                  </a:schemeClr>
                </a:solidFill>
              </a:rPr>
              <a:t>Mask covered evenly with mod roc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chemeClr val="bg1">
                    <a:lumMod val="50000"/>
                  </a:schemeClr>
                </a:solidFill>
              </a:rPr>
              <a:t>adding 3D elements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chemeClr val="accent4">
                    <a:lumMod val="75000"/>
                  </a:schemeClr>
                </a:solidFill>
              </a:rPr>
              <a:t>refining design/finish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rgbClr val="7030A0"/>
                </a:solidFill>
              </a:rPr>
              <a:t>painting with precision and skill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B09D1C20-B5D7-6145-8B26-A6B053B98011}"/>
              </a:ext>
            </a:extLst>
          </p:cNvPr>
          <p:cNvSpPr txBox="1"/>
          <p:nvPr/>
        </p:nvSpPr>
        <p:spPr>
          <a:xfrm>
            <a:off x="1769237" y="12513840"/>
            <a:ext cx="2182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Masks</a:t>
            </a:r>
          </a:p>
          <a:p>
            <a:r>
              <a:rPr lang="en-GB" sz="1100" b="1" dirty="0">
                <a:solidFill>
                  <a:srgbClr val="00B050"/>
                </a:solidFill>
              </a:rPr>
              <a:t>Theme specific knowledge (ocean conservation / Gargoyles)</a:t>
            </a:r>
          </a:p>
          <a:p>
            <a:r>
              <a:rPr lang="en-GB" sz="1100" b="1" u="sng" dirty="0">
                <a:solidFill>
                  <a:srgbClr val="00B050"/>
                </a:solidFill>
              </a:rPr>
              <a:t>Colour Theory</a:t>
            </a: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7097296E-A6AE-E440-A016-9709251BD153}"/>
              </a:ext>
            </a:extLst>
          </p:cNvPr>
          <p:cNvSpPr/>
          <p:nvPr/>
        </p:nvSpPr>
        <p:spPr>
          <a:xfrm>
            <a:off x="4410188" y="14234390"/>
            <a:ext cx="18794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/>
              <a:t>Question: How can we create interesting compositions?</a:t>
            </a:r>
          </a:p>
          <a:p>
            <a:pPr algn="ctr"/>
            <a:r>
              <a:rPr lang="en-GB" sz="1100" dirty="0"/>
              <a:t>Students create a composition in the style of Michael Craig Martin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D9857BF3-DCB8-5B44-881C-B50B56B8068A}"/>
              </a:ext>
            </a:extLst>
          </p:cNvPr>
          <p:cNvSpPr txBox="1"/>
          <p:nvPr/>
        </p:nvSpPr>
        <p:spPr>
          <a:xfrm>
            <a:off x="6608447" y="14288474"/>
            <a:ext cx="1490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accent2">
                    <a:lumMod val="75000"/>
                  </a:schemeClr>
                </a:solidFill>
              </a:rPr>
              <a:t>Line drawing/outline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chemeClr val="bg1">
                    <a:lumMod val="50000"/>
                  </a:schemeClr>
                </a:solidFill>
              </a:rPr>
              <a:t>overlapping composition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chemeClr val="accent4">
                    <a:lumMod val="75000"/>
                  </a:schemeClr>
                </a:solidFill>
              </a:rPr>
              <a:t>colour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rgbClr val="7030A0"/>
                </a:solidFill>
              </a:rPr>
              <a:t>digital version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1C25D293-A528-6442-A9F1-C6D221A4EAAC}"/>
              </a:ext>
            </a:extLst>
          </p:cNvPr>
          <p:cNvSpPr txBox="1"/>
          <p:nvPr/>
        </p:nvSpPr>
        <p:spPr>
          <a:xfrm>
            <a:off x="6347012" y="12824801"/>
            <a:ext cx="10100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accent2"/>
                </a:solidFill>
              </a:rPr>
              <a:t>D&amp;T</a:t>
            </a:r>
          </a:p>
          <a:p>
            <a:r>
              <a:rPr lang="en-GB" sz="1100" b="1" dirty="0">
                <a:solidFill>
                  <a:schemeClr val="accent2"/>
                </a:solidFill>
              </a:rPr>
              <a:t>Photography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D30D4635-A787-8C4F-819C-42A9592470C1}"/>
              </a:ext>
            </a:extLst>
          </p:cNvPr>
          <p:cNvSpPr txBox="1"/>
          <p:nvPr/>
        </p:nvSpPr>
        <p:spPr>
          <a:xfrm>
            <a:off x="5913578" y="14214418"/>
            <a:ext cx="852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00B050"/>
                </a:solidFill>
              </a:rPr>
              <a:t>Michael Craig Martin, Photoshop 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EA9959B7-2502-2440-90FC-3F4310DD68B8}"/>
              </a:ext>
            </a:extLst>
          </p:cNvPr>
          <p:cNvSpPr txBox="1"/>
          <p:nvPr/>
        </p:nvSpPr>
        <p:spPr>
          <a:xfrm>
            <a:off x="4141600" y="12644062"/>
            <a:ext cx="17379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u="sng" dirty="0">
                <a:solidFill>
                  <a:srgbClr val="FF0000"/>
                </a:solidFill>
              </a:rPr>
              <a:t>Drawing, Colour Theory, Composition, </a:t>
            </a:r>
            <a:r>
              <a:rPr lang="en-GB" sz="1100" b="1" dirty="0">
                <a:solidFill>
                  <a:srgbClr val="FF0000"/>
                </a:solidFill>
              </a:rPr>
              <a:t>Using artists as inspiration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45993B68-F096-9540-B1FF-CC74F30E3A46}"/>
              </a:ext>
            </a:extLst>
          </p:cNvPr>
          <p:cNvSpPr txBox="1"/>
          <p:nvPr/>
        </p:nvSpPr>
        <p:spPr>
          <a:xfrm>
            <a:off x="5149937" y="12826386"/>
            <a:ext cx="1339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1" dirty="0">
                <a:solidFill>
                  <a:srgbClr val="FF00FF"/>
                </a:solidFill>
              </a:rPr>
              <a:t>Creativity</a:t>
            </a:r>
          </a:p>
          <a:p>
            <a:pPr algn="r"/>
            <a:r>
              <a:rPr lang="en-GB" sz="1100" b="1" dirty="0">
                <a:solidFill>
                  <a:srgbClr val="FF00FF"/>
                </a:solidFill>
              </a:rPr>
              <a:t>Consideration </a:t>
            </a: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39311246-0969-2448-9447-CF1E68DCFE6B}"/>
              </a:ext>
            </a:extLst>
          </p:cNvPr>
          <p:cNvSpPr/>
          <p:nvPr/>
        </p:nvSpPr>
        <p:spPr>
          <a:xfrm>
            <a:off x="5733285" y="11942465"/>
            <a:ext cx="259378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/>
              <a:t>Question: </a:t>
            </a:r>
            <a:r>
              <a:rPr lang="en-GB" sz="1100" b="1" u="sng" dirty="0"/>
              <a:t>How confident and able are we as artists</a:t>
            </a:r>
            <a:r>
              <a:rPr lang="en-GB" sz="1100" b="1" dirty="0"/>
              <a:t>? Pt1. </a:t>
            </a:r>
            <a:r>
              <a:rPr lang="en-GB" sz="1100" dirty="0"/>
              <a:t>Assess students artistic skills and through tonal observational drawing of bottles. </a:t>
            </a:r>
            <a:r>
              <a:rPr lang="en-GB" sz="1100" b="1" dirty="0"/>
              <a:t>Pt2. </a:t>
            </a:r>
            <a:r>
              <a:rPr lang="en-GB" sz="1100" dirty="0"/>
              <a:t>Create a second abstract version, using colour.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05E02EEC-93EB-964E-B683-9ADF2C3C0598}"/>
              </a:ext>
            </a:extLst>
          </p:cNvPr>
          <p:cNvSpPr txBox="1"/>
          <p:nvPr/>
        </p:nvSpPr>
        <p:spPr>
          <a:xfrm>
            <a:off x="8327069" y="10201184"/>
            <a:ext cx="144079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1" dirty="0">
                <a:solidFill>
                  <a:schemeClr val="accent2">
                    <a:lumMod val="75000"/>
                  </a:schemeClr>
                </a:solidFill>
              </a:rPr>
              <a:t>Line drawing/outline, colour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chemeClr val="bg1">
                    <a:lumMod val="50000"/>
                  </a:schemeClr>
                </a:solidFill>
              </a:rPr>
              <a:t>tone, light and shadow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chemeClr val="accent4">
                    <a:lumMod val="75000"/>
                  </a:schemeClr>
                </a:solidFill>
              </a:rPr>
              <a:t>scale/proportion, composition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rgbClr val="7030A0"/>
                </a:solidFill>
              </a:rPr>
              <a:t>using imagination and creativity</a:t>
            </a: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E937B89C-DF42-EF47-8930-831406EDFF71}"/>
              </a:ext>
            </a:extLst>
          </p:cNvPr>
          <p:cNvSpPr txBox="1"/>
          <p:nvPr/>
        </p:nvSpPr>
        <p:spPr>
          <a:xfrm>
            <a:off x="6936625" y="10295308"/>
            <a:ext cx="1761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u="sng" dirty="0">
                <a:solidFill>
                  <a:srgbClr val="FF0000"/>
                </a:solidFill>
              </a:rPr>
              <a:t>Working in exam conditions, observational drawing, tone/shading, composition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5EF634F3-813F-FF49-8CAA-C8EB5D3B6243}"/>
              </a:ext>
            </a:extLst>
          </p:cNvPr>
          <p:cNvSpPr txBox="1"/>
          <p:nvPr/>
        </p:nvSpPr>
        <p:spPr>
          <a:xfrm>
            <a:off x="8187176" y="14118607"/>
            <a:ext cx="10576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Homework – research abstract artists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508B3C35-F48C-4C40-82DE-00082EF3566C}"/>
              </a:ext>
            </a:extLst>
          </p:cNvPr>
          <p:cNvSpPr txBox="1"/>
          <p:nvPr/>
        </p:nvSpPr>
        <p:spPr>
          <a:xfrm>
            <a:off x="8882781" y="13596233"/>
            <a:ext cx="86094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1" dirty="0">
                <a:solidFill>
                  <a:schemeClr val="accent2"/>
                </a:solidFill>
              </a:rPr>
              <a:t>English – HW research abstract artists</a:t>
            </a: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C580E38E-89E5-5C4C-9998-A38F74EB92DC}"/>
              </a:ext>
            </a:extLst>
          </p:cNvPr>
          <p:cNvSpPr/>
          <p:nvPr/>
        </p:nvSpPr>
        <p:spPr>
          <a:xfrm>
            <a:off x="4098837" y="10287214"/>
            <a:ext cx="2593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/>
              <a:t>Question: What is Pop Art and why was it important? </a:t>
            </a:r>
            <a:r>
              <a:rPr lang="en-GB" sz="1100" dirty="0"/>
              <a:t>Students create artworks in the style of Pop Artists – Warhol, Lichtenstein, Opie, etc.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8C9BC037-8274-424B-9870-DA7207ADCAA8}"/>
              </a:ext>
            </a:extLst>
          </p:cNvPr>
          <p:cNvSpPr txBox="1"/>
          <p:nvPr/>
        </p:nvSpPr>
        <p:spPr>
          <a:xfrm>
            <a:off x="4299697" y="11925453"/>
            <a:ext cx="15765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1" dirty="0">
                <a:solidFill>
                  <a:schemeClr val="accent2">
                    <a:lumMod val="75000"/>
                  </a:schemeClr>
                </a:solidFill>
              </a:rPr>
              <a:t>Cartoon like drawings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chemeClr val="bg1">
                    <a:lumMod val="50000"/>
                  </a:schemeClr>
                </a:solidFill>
              </a:rPr>
              <a:t>ben day dots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chemeClr val="accent4">
                    <a:lumMod val="75000"/>
                  </a:schemeClr>
                </a:solidFill>
              </a:rPr>
              <a:t>colour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rgbClr val="7030A0"/>
                </a:solidFill>
              </a:rPr>
              <a:t>creative composition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B2778975-F5CD-5148-97DB-7E5243154EEF}"/>
              </a:ext>
            </a:extLst>
          </p:cNvPr>
          <p:cNvSpPr txBox="1"/>
          <p:nvPr/>
        </p:nvSpPr>
        <p:spPr>
          <a:xfrm>
            <a:off x="3161824" y="11932774"/>
            <a:ext cx="921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Pop Artists</a:t>
            </a:r>
          </a:p>
          <a:p>
            <a:r>
              <a:rPr lang="en-GB" sz="1100" b="1" dirty="0">
                <a:solidFill>
                  <a:srgbClr val="00B050"/>
                </a:solidFill>
              </a:rPr>
              <a:t>Pop Art</a:t>
            </a: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82E0E6D0-AF66-9F4B-BD51-8768B8624E9A}"/>
              </a:ext>
            </a:extLst>
          </p:cNvPr>
          <p:cNvSpPr txBox="1"/>
          <p:nvPr/>
        </p:nvSpPr>
        <p:spPr>
          <a:xfrm>
            <a:off x="2970051" y="10230875"/>
            <a:ext cx="1573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u="sng" dirty="0">
                <a:solidFill>
                  <a:srgbClr val="FF0000"/>
                </a:solidFill>
              </a:rPr>
              <a:t>Drawing, Colour Theory,</a:t>
            </a:r>
          </a:p>
          <a:p>
            <a:r>
              <a:rPr lang="en-GB" sz="1100" b="1" u="sng" dirty="0">
                <a:solidFill>
                  <a:srgbClr val="FF0000"/>
                </a:solidFill>
              </a:rPr>
              <a:t>Composition, Using artists as inspiration</a:t>
            </a: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E58903B3-2B20-734B-983D-B28FF267EEFB}"/>
              </a:ext>
            </a:extLst>
          </p:cNvPr>
          <p:cNvSpPr txBox="1"/>
          <p:nvPr/>
        </p:nvSpPr>
        <p:spPr>
          <a:xfrm>
            <a:off x="3790766" y="12074847"/>
            <a:ext cx="7333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accent2"/>
                </a:solidFill>
              </a:rPr>
              <a:t>English – ISBL HW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3303DB93-1CFA-EF4F-AE33-2C8CA4BF2765}"/>
              </a:ext>
            </a:extLst>
          </p:cNvPr>
          <p:cNvSpPr txBox="1"/>
          <p:nvPr/>
        </p:nvSpPr>
        <p:spPr>
          <a:xfrm>
            <a:off x="7790691" y="12592019"/>
            <a:ext cx="8641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FF"/>
                </a:solidFill>
              </a:rPr>
              <a:t>Creativity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Confidence</a:t>
            </a:r>
          </a:p>
          <a:p>
            <a:pPr algn="r"/>
            <a:endParaRPr lang="en-GB" sz="1100" b="1" dirty="0">
              <a:solidFill>
                <a:srgbClr val="FF00FF"/>
              </a:solidFill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E5288B1E-5D4C-AA4E-9938-29C336EC84B5}"/>
              </a:ext>
            </a:extLst>
          </p:cNvPr>
          <p:cNvSpPr/>
          <p:nvPr/>
        </p:nvSpPr>
        <p:spPr>
          <a:xfrm>
            <a:off x="36110" y="11659229"/>
            <a:ext cx="231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/>
              <a:t>Question: What is Surrealism</a:t>
            </a:r>
          </a:p>
          <a:p>
            <a:r>
              <a:rPr lang="en-GB" sz="1100" b="1" dirty="0"/>
              <a:t>and why was it important? </a:t>
            </a:r>
            <a:r>
              <a:rPr lang="en-GB" sz="1100" dirty="0"/>
              <a:t>Students explore surrealism through a  range of artists and techniques.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BF4DB16A-516D-564D-9B3C-1A16CD149154}"/>
              </a:ext>
            </a:extLst>
          </p:cNvPr>
          <p:cNvSpPr txBox="1"/>
          <p:nvPr/>
        </p:nvSpPr>
        <p:spPr>
          <a:xfrm>
            <a:off x="-1926" y="10994055"/>
            <a:ext cx="129838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Surreal Artists, Surrealism, Political, surrealist</a:t>
            </a:r>
          </a:p>
          <a:p>
            <a:r>
              <a:rPr lang="en-GB" sz="1100" b="1" dirty="0">
                <a:solidFill>
                  <a:srgbClr val="00B050"/>
                </a:solidFill>
              </a:rPr>
              <a:t>Illustration</a:t>
            </a:r>
          </a:p>
          <a:p>
            <a:endParaRPr lang="en-GB" sz="1100" b="1" dirty="0">
              <a:solidFill>
                <a:srgbClr val="00B050"/>
              </a:solidFill>
            </a:endParaRP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6C56443B-96F4-6147-A328-694365770551}"/>
              </a:ext>
            </a:extLst>
          </p:cNvPr>
          <p:cNvSpPr txBox="1"/>
          <p:nvPr/>
        </p:nvSpPr>
        <p:spPr>
          <a:xfrm>
            <a:off x="-57672" y="8787903"/>
            <a:ext cx="12319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Photomontage,</a:t>
            </a:r>
          </a:p>
          <a:p>
            <a:r>
              <a:rPr lang="en-GB" sz="1100" b="1" dirty="0">
                <a:solidFill>
                  <a:srgbClr val="FF0000"/>
                </a:solidFill>
              </a:rPr>
              <a:t>collage,  </a:t>
            </a:r>
            <a:r>
              <a:rPr lang="en-GB" sz="1100" b="1" u="sng" dirty="0">
                <a:solidFill>
                  <a:srgbClr val="FF0000"/>
                </a:solidFill>
              </a:rPr>
              <a:t>drawing</a:t>
            </a:r>
            <a:r>
              <a:rPr lang="en-GB" sz="1100" b="1" dirty="0">
                <a:solidFill>
                  <a:srgbClr val="FF0000"/>
                </a:solidFill>
              </a:rPr>
              <a:t>, </a:t>
            </a:r>
            <a:r>
              <a:rPr lang="en-GB" sz="1100" b="1" u="sng" dirty="0">
                <a:solidFill>
                  <a:srgbClr val="FF0000"/>
                </a:solidFill>
              </a:rPr>
              <a:t>painting</a:t>
            </a:r>
            <a:r>
              <a:rPr lang="en-GB" sz="1100" b="1" dirty="0">
                <a:solidFill>
                  <a:srgbClr val="FF0000"/>
                </a:solidFill>
              </a:rPr>
              <a:t>, batik,</a:t>
            </a:r>
          </a:p>
          <a:p>
            <a:r>
              <a:rPr lang="en-GB" sz="1100" b="1" u="sng" dirty="0">
                <a:solidFill>
                  <a:srgbClr val="FF0000"/>
                </a:solidFill>
              </a:rPr>
              <a:t>Using artists</a:t>
            </a:r>
          </a:p>
          <a:p>
            <a:r>
              <a:rPr lang="en-GB" sz="1100" b="1" u="sng" dirty="0">
                <a:solidFill>
                  <a:srgbClr val="FF0000"/>
                </a:solidFill>
              </a:rPr>
              <a:t>as inspiration</a:t>
            </a:r>
          </a:p>
          <a:p>
            <a:r>
              <a:rPr lang="en-GB" sz="1100" b="1" u="sng" dirty="0">
                <a:solidFill>
                  <a:srgbClr val="FF0000"/>
                </a:solidFill>
              </a:rPr>
              <a:t>Using scissors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55A3AAC3-22E4-FC4F-AF1E-02CA6C22D4BC}"/>
              </a:ext>
            </a:extLst>
          </p:cNvPr>
          <p:cNvSpPr txBox="1"/>
          <p:nvPr/>
        </p:nvSpPr>
        <p:spPr>
          <a:xfrm>
            <a:off x="-94969" y="10274132"/>
            <a:ext cx="981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FF00FF"/>
                </a:solidFill>
              </a:rPr>
              <a:t>Creativity</a:t>
            </a:r>
          </a:p>
          <a:p>
            <a:pPr algn="ctr"/>
            <a:r>
              <a:rPr lang="en-GB" sz="1100" b="1" dirty="0">
                <a:solidFill>
                  <a:srgbClr val="FF00FF"/>
                </a:solidFill>
              </a:rPr>
              <a:t>Imagination</a:t>
            </a:r>
          </a:p>
          <a:p>
            <a:pPr algn="ctr"/>
            <a:r>
              <a:rPr lang="en-GB" sz="1100" b="1" dirty="0">
                <a:solidFill>
                  <a:srgbClr val="FF00FF"/>
                </a:solidFill>
              </a:rPr>
              <a:t>Risk Taking</a:t>
            </a:r>
          </a:p>
          <a:p>
            <a:pPr algn="r"/>
            <a:endParaRPr lang="en-GB" sz="1100" b="1" dirty="0">
              <a:solidFill>
                <a:srgbClr val="FF00FF"/>
              </a:solidFill>
            </a:endParaRP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A5956DA5-D805-1D48-8D58-F01BC7EEA5A2}"/>
              </a:ext>
            </a:extLst>
          </p:cNvPr>
          <p:cNvSpPr txBox="1"/>
          <p:nvPr/>
        </p:nvSpPr>
        <p:spPr>
          <a:xfrm>
            <a:off x="1654632" y="10019826"/>
            <a:ext cx="9784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accent2"/>
                </a:solidFill>
              </a:rPr>
              <a:t>History</a:t>
            </a:r>
          </a:p>
          <a:p>
            <a:pPr algn="ctr"/>
            <a:r>
              <a:rPr lang="en-GB" sz="1100" b="1" dirty="0">
                <a:solidFill>
                  <a:schemeClr val="accent2"/>
                </a:solidFill>
              </a:rPr>
              <a:t>Media</a:t>
            </a:r>
          </a:p>
          <a:p>
            <a:pPr algn="ctr"/>
            <a:r>
              <a:rPr lang="en-GB" sz="1100" b="1" dirty="0">
                <a:solidFill>
                  <a:schemeClr val="accent2"/>
                </a:solidFill>
              </a:rPr>
              <a:t>Photography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385DB892-D510-2643-9965-F8801E6E03E8}"/>
              </a:ext>
            </a:extLst>
          </p:cNvPr>
          <p:cNvSpPr txBox="1"/>
          <p:nvPr/>
        </p:nvSpPr>
        <p:spPr>
          <a:xfrm>
            <a:off x="2345402" y="9609413"/>
            <a:ext cx="25937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accent2">
                    <a:lumMod val="75000"/>
                  </a:schemeClr>
                </a:solidFill>
              </a:rPr>
              <a:t>Drawing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chemeClr val="bg1">
                    <a:lumMod val="50000"/>
                  </a:schemeClr>
                </a:solidFill>
              </a:rPr>
              <a:t>cutting with accuracy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chemeClr val="accent4">
                    <a:lumMod val="75000"/>
                  </a:schemeClr>
                </a:solidFill>
              </a:rPr>
              <a:t>creative/imaginative outcomes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rgbClr val="7030A0"/>
                </a:solidFill>
              </a:rPr>
              <a:t>links to political themes/statements</a:t>
            </a: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E019C471-4C85-C34D-B997-98A876B326A8}"/>
              </a:ext>
            </a:extLst>
          </p:cNvPr>
          <p:cNvSpPr/>
          <p:nvPr/>
        </p:nvSpPr>
        <p:spPr>
          <a:xfrm>
            <a:off x="47047" y="7748664"/>
            <a:ext cx="19970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/>
              <a:t>Question: What careers are there in art / photography? </a:t>
            </a:r>
            <a:r>
              <a:rPr lang="en-GB" sz="1100" dirty="0"/>
              <a:t>Students complete a HW research art/photography careers in preparation for GCSE options.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1288BB33-D208-2E4D-8FAE-0A87979A54E3}"/>
              </a:ext>
            </a:extLst>
          </p:cNvPr>
          <p:cNvSpPr txBox="1"/>
          <p:nvPr/>
        </p:nvSpPr>
        <p:spPr>
          <a:xfrm>
            <a:off x="1808263" y="7557019"/>
            <a:ext cx="25937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accent2">
                    <a:lumMod val="75000"/>
                  </a:schemeClr>
                </a:solidFill>
              </a:rPr>
              <a:t>List of careers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chemeClr val="bg1">
                    <a:lumMod val="50000"/>
                  </a:schemeClr>
                </a:solidFill>
              </a:rPr>
              <a:t>career poster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chemeClr val="accent4">
                    <a:lumMod val="75000"/>
                  </a:schemeClr>
                </a:solidFill>
              </a:rPr>
              <a:t>compare/contrast careers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rgbClr val="7030A0"/>
                </a:solidFill>
              </a:rPr>
              <a:t>high level of presentation/research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AF86684E-14EC-DA4C-8C00-9E4E3B884714}"/>
              </a:ext>
            </a:extLst>
          </p:cNvPr>
          <p:cNvSpPr txBox="1"/>
          <p:nvPr/>
        </p:nvSpPr>
        <p:spPr>
          <a:xfrm>
            <a:off x="2610874" y="8083634"/>
            <a:ext cx="10576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Art / Photography careers</a:t>
            </a: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2464E83D-D441-2247-A4F5-C5C994A23952}"/>
              </a:ext>
            </a:extLst>
          </p:cNvPr>
          <p:cNvSpPr/>
          <p:nvPr/>
        </p:nvSpPr>
        <p:spPr>
          <a:xfrm>
            <a:off x="5540900" y="7803712"/>
            <a:ext cx="1614426" cy="945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/>
              <a:t>Question: What is Graffiti, and is is art? </a:t>
            </a:r>
            <a:r>
              <a:rPr lang="en-GB" sz="1100" dirty="0"/>
              <a:t>Students explore graffiti, street art, its relevance and techniques.</a:t>
            </a: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04F74132-8569-8C4B-81E4-B876FC6385BB}"/>
              </a:ext>
            </a:extLst>
          </p:cNvPr>
          <p:cNvSpPr txBox="1"/>
          <p:nvPr/>
        </p:nvSpPr>
        <p:spPr>
          <a:xfrm>
            <a:off x="5528361" y="9637099"/>
            <a:ext cx="22526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accent2">
                    <a:lumMod val="75000"/>
                  </a:schemeClr>
                </a:solidFill>
              </a:rPr>
              <a:t>Block lettering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chemeClr val="bg1">
                    <a:lumMod val="50000"/>
                  </a:schemeClr>
                </a:solidFill>
              </a:rPr>
              <a:t>stencil cutting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chemeClr val="accent4">
                    <a:lumMod val="75000"/>
                  </a:schemeClr>
                </a:solidFill>
              </a:rPr>
              <a:t>illustration</a:t>
            </a:r>
            <a:r>
              <a:rPr lang="en-GB" sz="1100" b="1" dirty="0"/>
              <a:t>, </a:t>
            </a:r>
            <a:r>
              <a:rPr lang="en-GB" sz="1100" b="1" dirty="0">
                <a:solidFill>
                  <a:srgbClr val="7030A0"/>
                </a:solidFill>
              </a:rPr>
              <a:t>message/statement</a:t>
            </a: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4ECD6D9A-E3BA-6048-B949-B577B54BBDE2}"/>
              </a:ext>
            </a:extLst>
          </p:cNvPr>
          <p:cNvSpPr txBox="1"/>
          <p:nvPr/>
        </p:nvSpPr>
        <p:spPr>
          <a:xfrm>
            <a:off x="6986745" y="8018692"/>
            <a:ext cx="111222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FF"/>
                </a:solidFill>
              </a:rPr>
              <a:t>Creativity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Imagination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Appreciation </a:t>
            </a:r>
          </a:p>
          <a:p>
            <a:endParaRPr lang="en-GB" sz="1100" b="1" dirty="0">
              <a:solidFill>
                <a:srgbClr val="FF00FF"/>
              </a:solidFill>
            </a:endParaRPr>
          </a:p>
          <a:p>
            <a:pPr algn="r"/>
            <a:endParaRPr lang="en-GB" sz="1100" b="1" dirty="0">
              <a:solidFill>
                <a:srgbClr val="FF00FF"/>
              </a:solidFill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465D0BD5-676C-2744-9222-86CDAD1D7271}"/>
              </a:ext>
            </a:extLst>
          </p:cNvPr>
          <p:cNvSpPr txBox="1"/>
          <p:nvPr/>
        </p:nvSpPr>
        <p:spPr>
          <a:xfrm>
            <a:off x="3323407" y="8091966"/>
            <a:ext cx="845347" cy="769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1" dirty="0">
                <a:solidFill>
                  <a:srgbClr val="FF00FF"/>
                </a:solidFill>
              </a:rPr>
              <a:t>Forward planning</a:t>
            </a:r>
          </a:p>
          <a:p>
            <a:pPr algn="r"/>
            <a:r>
              <a:rPr lang="en-GB" sz="1100" b="1" dirty="0">
                <a:solidFill>
                  <a:srgbClr val="FF00FF"/>
                </a:solidFill>
              </a:rPr>
              <a:t>Aspiration</a:t>
            </a:r>
          </a:p>
          <a:p>
            <a:pPr algn="r"/>
            <a:endParaRPr lang="en-GB" sz="1100" b="1" dirty="0">
              <a:solidFill>
                <a:srgbClr val="FF00FF"/>
              </a:solidFill>
            </a:endParaRP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E675893F-C8F6-6443-910E-40105F1056C2}"/>
              </a:ext>
            </a:extLst>
          </p:cNvPr>
          <p:cNvSpPr txBox="1"/>
          <p:nvPr/>
        </p:nvSpPr>
        <p:spPr>
          <a:xfrm>
            <a:off x="4889837" y="7831201"/>
            <a:ext cx="96224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u="sng" dirty="0">
                <a:solidFill>
                  <a:srgbClr val="FF0000"/>
                </a:solidFill>
              </a:rPr>
              <a:t>Drawing</a:t>
            </a:r>
            <a:r>
              <a:rPr lang="en-GB" sz="1100" b="1" dirty="0">
                <a:solidFill>
                  <a:srgbClr val="FF0000"/>
                </a:solidFill>
              </a:rPr>
              <a:t>, </a:t>
            </a:r>
            <a:r>
              <a:rPr lang="en-GB" sz="1100" b="1" u="sng" dirty="0" err="1">
                <a:solidFill>
                  <a:srgbClr val="FF0000"/>
                </a:solidFill>
              </a:rPr>
              <a:t>cautting</a:t>
            </a:r>
            <a:r>
              <a:rPr lang="en-GB" sz="1100" b="1" u="sng" dirty="0">
                <a:solidFill>
                  <a:srgbClr val="FF0000"/>
                </a:solidFill>
              </a:rPr>
              <a:t> accurately</a:t>
            </a:r>
            <a:r>
              <a:rPr lang="en-GB" sz="1100" b="1" dirty="0">
                <a:solidFill>
                  <a:srgbClr val="FF0000"/>
                </a:solidFill>
              </a:rPr>
              <a:t>, stencil cutting</a:t>
            </a: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11F5244C-3489-BD48-B7CF-7CA0A3BE027D}"/>
              </a:ext>
            </a:extLst>
          </p:cNvPr>
          <p:cNvSpPr txBox="1"/>
          <p:nvPr/>
        </p:nvSpPr>
        <p:spPr>
          <a:xfrm>
            <a:off x="4068417" y="7989352"/>
            <a:ext cx="1057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Graffiti</a:t>
            </a:r>
          </a:p>
          <a:p>
            <a:r>
              <a:rPr lang="en-GB" sz="1100" b="1" dirty="0">
                <a:solidFill>
                  <a:srgbClr val="00B050"/>
                </a:solidFill>
              </a:rPr>
              <a:t>Street Art</a:t>
            </a:r>
          </a:p>
          <a:p>
            <a:r>
              <a:rPr lang="en-GB" sz="1100" b="1" dirty="0">
                <a:solidFill>
                  <a:srgbClr val="00B050"/>
                </a:solidFill>
              </a:rPr>
              <a:t>Artists </a:t>
            </a:r>
          </a:p>
          <a:p>
            <a:r>
              <a:rPr lang="en-GB" sz="1100" b="1" dirty="0">
                <a:solidFill>
                  <a:srgbClr val="00B050"/>
                </a:solidFill>
              </a:rPr>
              <a:t>Typography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F1EFA20E-2445-A84F-9063-1F4FEB6ED761}"/>
              </a:ext>
            </a:extLst>
          </p:cNvPr>
          <p:cNvSpPr txBox="1"/>
          <p:nvPr/>
        </p:nvSpPr>
        <p:spPr>
          <a:xfrm>
            <a:off x="4687967" y="9599173"/>
            <a:ext cx="9784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accent2"/>
                </a:solidFill>
              </a:rPr>
              <a:t>DT</a:t>
            </a:r>
          </a:p>
          <a:p>
            <a:pPr algn="ctr"/>
            <a:r>
              <a:rPr lang="en-GB" sz="1100" b="1" dirty="0">
                <a:solidFill>
                  <a:schemeClr val="accent2"/>
                </a:solidFill>
              </a:rPr>
              <a:t>History</a:t>
            </a:r>
          </a:p>
        </p:txBody>
      </p:sp>
      <p:cxnSp>
        <p:nvCxnSpPr>
          <p:cNvPr id="309" name="Straight Arrow Connector 308">
            <a:extLst>
              <a:ext uri="{FF2B5EF4-FFF2-40B4-BE49-F238E27FC236}">
                <a16:creationId xmlns:a16="http://schemas.microsoft.com/office/drawing/2014/main" id="{2F64B69C-76F1-5844-8C5C-0A2B23E9C147}"/>
              </a:ext>
            </a:extLst>
          </p:cNvPr>
          <p:cNvCxnSpPr>
            <a:cxnSpLocks/>
          </p:cNvCxnSpPr>
          <p:nvPr/>
        </p:nvCxnSpPr>
        <p:spPr>
          <a:xfrm flipH="1" flipV="1">
            <a:off x="5336704" y="13888858"/>
            <a:ext cx="127862" cy="399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Arrow Connector 311">
            <a:extLst>
              <a:ext uri="{FF2B5EF4-FFF2-40B4-BE49-F238E27FC236}">
                <a16:creationId xmlns:a16="http://schemas.microsoft.com/office/drawing/2014/main" id="{38AC685C-883F-514B-B0CD-A91D8D7666C6}"/>
              </a:ext>
            </a:extLst>
          </p:cNvPr>
          <p:cNvCxnSpPr>
            <a:cxnSpLocks/>
          </p:cNvCxnSpPr>
          <p:nvPr/>
        </p:nvCxnSpPr>
        <p:spPr>
          <a:xfrm>
            <a:off x="1360948" y="13702268"/>
            <a:ext cx="408289" cy="392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Arrow Connector 313">
            <a:extLst>
              <a:ext uri="{FF2B5EF4-FFF2-40B4-BE49-F238E27FC236}">
                <a16:creationId xmlns:a16="http://schemas.microsoft.com/office/drawing/2014/main" id="{5791ACC3-B9BB-AA40-B024-0366C091ED97}"/>
              </a:ext>
            </a:extLst>
          </p:cNvPr>
          <p:cNvCxnSpPr>
            <a:cxnSpLocks/>
            <a:endCxn id="403" idx="2"/>
          </p:cNvCxnSpPr>
          <p:nvPr/>
        </p:nvCxnSpPr>
        <p:spPr>
          <a:xfrm flipV="1">
            <a:off x="1374461" y="11162304"/>
            <a:ext cx="191885" cy="511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Arrow Connector 314">
            <a:extLst>
              <a:ext uri="{FF2B5EF4-FFF2-40B4-BE49-F238E27FC236}">
                <a16:creationId xmlns:a16="http://schemas.microsoft.com/office/drawing/2014/main" id="{DFDDBA6A-56A9-C04B-BDD1-FF35BE8BFFEF}"/>
              </a:ext>
            </a:extLst>
          </p:cNvPr>
          <p:cNvCxnSpPr>
            <a:cxnSpLocks/>
          </p:cNvCxnSpPr>
          <p:nvPr/>
        </p:nvCxnSpPr>
        <p:spPr>
          <a:xfrm>
            <a:off x="8165754" y="12363661"/>
            <a:ext cx="433928" cy="43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Arrow Connector 315">
            <a:extLst>
              <a:ext uri="{FF2B5EF4-FFF2-40B4-BE49-F238E27FC236}">
                <a16:creationId xmlns:a16="http://schemas.microsoft.com/office/drawing/2014/main" id="{F7747CE5-D125-724F-B1CB-C3C23A39641E}"/>
              </a:ext>
            </a:extLst>
          </p:cNvPr>
          <p:cNvCxnSpPr>
            <a:cxnSpLocks/>
            <a:stCxn id="135" idx="0"/>
          </p:cNvCxnSpPr>
          <p:nvPr/>
        </p:nvCxnSpPr>
        <p:spPr>
          <a:xfrm>
            <a:off x="5233282" y="11013696"/>
            <a:ext cx="295080" cy="359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Arrow Connector 317">
            <a:extLst>
              <a:ext uri="{FF2B5EF4-FFF2-40B4-BE49-F238E27FC236}">
                <a16:creationId xmlns:a16="http://schemas.microsoft.com/office/drawing/2014/main" id="{5944970D-72B2-9643-8C3B-D62594E50825}"/>
              </a:ext>
            </a:extLst>
          </p:cNvPr>
          <p:cNvCxnSpPr>
            <a:cxnSpLocks/>
          </p:cNvCxnSpPr>
          <p:nvPr/>
        </p:nvCxnSpPr>
        <p:spPr>
          <a:xfrm flipH="1">
            <a:off x="6147272" y="8704704"/>
            <a:ext cx="144285" cy="296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Arrow Connector 318">
            <a:extLst>
              <a:ext uri="{FF2B5EF4-FFF2-40B4-BE49-F238E27FC236}">
                <a16:creationId xmlns:a16="http://schemas.microsoft.com/office/drawing/2014/main" id="{6DF2E1EE-04C9-984F-B683-BAE2AFC86043}"/>
              </a:ext>
            </a:extLst>
          </p:cNvPr>
          <p:cNvCxnSpPr>
            <a:cxnSpLocks/>
          </p:cNvCxnSpPr>
          <p:nvPr/>
        </p:nvCxnSpPr>
        <p:spPr>
          <a:xfrm>
            <a:off x="1462629" y="8725589"/>
            <a:ext cx="679982" cy="340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Arrow Connector 319">
            <a:extLst>
              <a:ext uri="{FF2B5EF4-FFF2-40B4-BE49-F238E27FC236}">
                <a16:creationId xmlns:a16="http://schemas.microsoft.com/office/drawing/2014/main" id="{ED9F7127-8787-6940-AB44-7D76A4996551}"/>
              </a:ext>
            </a:extLst>
          </p:cNvPr>
          <p:cNvCxnSpPr>
            <a:cxnSpLocks/>
          </p:cNvCxnSpPr>
          <p:nvPr/>
        </p:nvCxnSpPr>
        <p:spPr>
          <a:xfrm flipH="1" flipV="1">
            <a:off x="1924490" y="14479246"/>
            <a:ext cx="656914" cy="6834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Arrow Connector 320">
            <a:extLst>
              <a:ext uri="{FF2B5EF4-FFF2-40B4-BE49-F238E27FC236}">
                <a16:creationId xmlns:a16="http://schemas.microsoft.com/office/drawing/2014/main" id="{51DEE362-475D-1144-B741-04A8CFBA6502}"/>
              </a:ext>
            </a:extLst>
          </p:cNvPr>
          <p:cNvCxnSpPr>
            <a:cxnSpLocks/>
          </p:cNvCxnSpPr>
          <p:nvPr/>
        </p:nvCxnSpPr>
        <p:spPr>
          <a:xfrm flipH="1">
            <a:off x="5063387" y="13104661"/>
            <a:ext cx="1" cy="4647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Arrow Connector 322">
            <a:extLst>
              <a:ext uri="{FF2B5EF4-FFF2-40B4-BE49-F238E27FC236}">
                <a16:creationId xmlns:a16="http://schemas.microsoft.com/office/drawing/2014/main" id="{67BE1BE0-E387-1E44-AEFF-DD9631D381C6}"/>
              </a:ext>
            </a:extLst>
          </p:cNvPr>
          <p:cNvCxnSpPr>
            <a:cxnSpLocks/>
          </p:cNvCxnSpPr>
          <p:nvPr/>
        </p:nvCxnSpPr>
        <p:spPr>
          <a:xfrm>
            <a:off x="8237755" y="10950323"/>
            <a:ext cx="108047" cy="1987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Arrow Connector 325">
            <a:extLst>
              <a:ext uri="{FF2B5EF4-FFF2-40B4-BE49-F238E27FC236}">
                <a16:creationId xmlns:a16="http://schemas.microsoft.com/office/drawing/2014/main" id="{7A78F9C2-6F79-7B4B-9314-7A3FC00AF0A0}"/>
              </a:ext>
            </a:extLst>
          </p:cNvPr>
          <p:cNvCxnSpPr>
            <a:cxnSpLocks/>
          </p:cNvCxnSpPr>
          <p:nvPr/>
        </p:nvCxnSpPr>
        <p:spPr>
          <a:xfrm>
            <a:off x="4183330" y="10974868"/>
            <a:ext cx="167075" cy="1741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Arrow Connector 329">
            <a:extLst>
              <a:ext uri="{FF2B5EF4-FFF2-40B4-BE49-F238E27FC236}">
                <a16:creationId xmlns:a16="http://schemas.microsoft.com/office/drawing/2014/main" id="{D9FFF60D-2C51-D143-BEA2-867A0C4C3F9D}"/>
              </a:ext>
            </a:extLst>
          </p:cNvPr>
          <p:cNvCxnSpPr>
            <a:cxnSpLocks/>
          </p:cNvCxnSpPr>
          <p:nvPr/>
        </p:nvCxnSpPr>
        <p:spPr>
          <a:xfrm>
            <a:off x="5479388" y="8559855"/>
            <a:ext cx="270568" cy="4361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Arrow Connector 332">
            <a:extLst>
              <a:ext uri="{FF2B5EF4-FFF2-40B4-BE49-F238E27FC236}">
                <a16:creationId xmlns:a16="http://schemas.microsoft.com/office/drawing/2014/main" id="{7B2E46F4-4EA6-DB47-BA58-26B3FDEE346C}"/>
              </a:ext>
            </a:extLst>
          </p:cNvPr>
          <p:cNvCxnSpPr>
            <a:cxnSpLocks/>
            <a:stCxn id="290" idx="2"/>
          </p:cNvCxnSpPr>
          <p:nvPr/>
        </p:nvCxnSpPr>
        <p:spPr>
          <a:xfrm>
            <a:off x="558279" y="9895899"/>
            <a:ext cx="196401" cy="2785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Arrow Connector 336">
            <a:extLst>
              <a:ext uri="{FF2B5EF4-FFF2-40B4-BE49-F238E27FC236}">
                <a16:creationId xmlns:a16="http://schemas.microsoft.com/office/drawing/2014/main" id="{21054F1A-50E2-1547-94C6-784C187ABF23}"/>
              </a:ext>
            </a:extLst>
          </p:cNvPr>
          <p:cNvCxnSpPr>
            <a:cxnSpLocks/>
            <a:stCxn id="1092" idx="0"/>
          </p:cNvCxnSpPr>
          <p:nvPr/>
        </p:nvCxnSpPr>
        <p:spPr>
          <a:xfrm flipH="1" flipV="1">
            <a:off x="4508138" y="16201958"/>
            <a:ext cx="67268" cy="20584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Arrow Connector 339">
            <a:extLst>
              <a:ext uri="{FF2B5EF4-FFF2-40B4-BE49-F238E27FC236}">
                <a16:creationId xmlns:a16="http://schemas.microsoft.com/office/drawing/2014/main" id="{BCE96C48-9644-B449-8BAB-70C585630F95}"/>
              </a:ext>
            </a:extLst>
          </p:cNvPr>
          <p:cNvCxnSpPr>
            <a:cxnSpLocks/>
          </p:cNvCxnSpPr>
          <p:nvPr/>
        </p:nvCxnSpPr>
        <p:spPr>
          <a:xfrm flipH="1" flipV="1">
            <a:off x="9408788" y="13295012"/>
            <a:ext cx="125757" cy="36615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Arrow Connector 343">
            <a:extLst>
              <a:ext uri="{FF2B5EF4-FFF2-40B4-BE49-F238E27FC236}">
                <a16:creationId xmlns:a16="http://schemas.microsoft.com/office/drawing/2014/main" id="{AB1C2712-6AFA-8A42-B1C5-456D6ADF16DA}"/>
              </a:ext>
            </a:extLst>
          </p:cNvPr>
          <p:cNvCxnSpPr>
            <a:cxnSpLocks/>
            <a:stCxn id="285" idx="0"/>
          </p:cNvCxnSpPr>
          <p:nvPr/>
        </p:nvCxnSpPr>
        <p:spPr>
          <a:xfrm flipV="1">
            <a:off x="4157442" y="11904511"/>
            <a:ext cx="209999" cy="17033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Arrow Connector 349">
            <a:extLst>
              <a:ext uri="{FF2B5EF4-FFF2-40B4-BE49-F238E27FC236}">
                <a16:creationId xmlns:a16="http://schemas.microsoft.com/office/drawing/2014/main" id="{5F830644-9DDD-1E4F-AF64-95612AB4D4BE}"/>
              </a:ext>
            </a:extLst>
          </p:cNvPr>
          <p:cNvCxnSpPr>
            <a:cxnSpLocks/>
          </p:cNvCxnSpPr>
          <p:nvPr/>
        </p:nvCxnSpPr>
        <p:spPr>
          <a:xfrm flipH="1">
            <a:off x="6450345" y="13198091"/>
            <a:ext cx="74586" cy="21145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Arrow Connector 353">
            <a:extLst>
              <a:ext uri="{FF2B5EF4-FFF2-40B4-BE49-F238E27FC236}">
                <a16:creationId xmlns:a16="http://schemas.microsoft.com/office/drawing/2014/main" id="{F2CCE07E-2652-3344-AE02-36AE96555712}"/>
              </a:ext>
            </a:extLst>
          </p:cNvPr>
          <p:cNvCxnSpPr>
            <a:cxnSpLocks/>
          </p:cNvCxnSpPr>
          <p:nvPr/>
        </p:nvCxnSpPr>
        <p:spPr>
          <a:xfrm flipV="1">
            <a:off x="5313010" y="9394822"/>
            <a:ext cx="281826" cy="36393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Arrow Connector 355">
            <a:extLst>
              <a:ext uri="{FF2B5EF4-FFF2-40B4-BE49-F238E27FC236}">
                <a16:creationId xmlns:a16="http://schemas.microsoft.com/office/drawing/2014/main" id="{F539A311-502B-2C4E-A3E7-D679BA26CBEA}"/>
              </a:ext>
            </a:extLst>
          </p:cNvPr>
          <p:cNvCxnSpPr>
            <a:cxnSpLocks/>
          </p:cNvCxnSpPr>
          <p:nvPr/>
        </p:nvCxnSpPr>
        <p:spPr>
          <a:xfrm flipH="1">
            <a:off x="1738674" y="10585096"/>
            <a:ext cx="260017" cy="17792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Arrow Connector 358">
            <a:extLst>
              <a:ext uri="{FF2B5EF4-FFF2-40B4-BE49-F238E27FC236}">
                <a16:creationId xmlns:a16="http://schemas.microsoft.com/office/drawing/2014/main" id="{EB37695F-9748-2640-904C-40D0EDD184A7}"/>
              </a:ext>
            </a:extLst>
          </p:cNvPr>
          <p:cNvCxnSpPr>
            <a:cxnSpLocks/>
            <a:endCxn id="373" idx="1"/>
          </p:cNvCxnSpPr>
          <p:nvPr/>
        </p:nvCxnSpPr>
        <p:spPr>
          <a:xfrm>
            <a:off x="877275" y="14218323"/>
            <a:ext cx="403590" cy="5047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Arrow Connector 361">
            <a:extLst>
              <a:ext uri="{FF2B5EF4-FFF2-40B4-BE49-F238E27FC236}">
                <a16:creationId xmlns:a16="http://schemas.microsoft.com/office/drawing/2014/main" id="{6C2CFCBC-3FD2-BD42-97D6-EA00485AECAB}"/>
              </a:ext>
            </a:extLst>
          </p:cNvPr>
          <p:cNvCxnSpPr>
            <a:cxnSpLocks/>
          </p:cNvCxnSpPr>
          <p:nvPr/>
        </p:nvCxnSpPr>
        <p:spPr>
          <a:xfrm flipH="1" flipV="1">
            <a:off x="6012654" y="14044881"/>
            <a:ext cx="206760" cy="21610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Arrow Connector 365">
            <a:extLst>
              <a:ext uri="{FF2B5EF4-FFF2-40B4-BE49-F238E27FC236}">
                <a16:creationId xmlns:a16="http://schemas.microsoft.com/office/drawing/2014/main" id="{A36B4FA7-F554-384A-8941-B0DB439C447B}"/>
              </a:ext>
            </a:extLst>
          </p:cNvPr>
          <p:cNvCxnSpPr>
            <a:cxnSpLocks/>
          </p:cNvCxnSpPr>
          <p:nvPr/>
        </p:nvCxnSpPr>
        <p:spPr>
          <a:xfrm flipV="1">
            <a:off x="1645513" y="16180366"/>
            <a:ext cx="789524" cy="30017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Arrow Connector 368">
            <a:extLst>
              <a:ext uri="{FF2B5EF4-FFF2-40B4-BE49-F238E27FC236}">
                <a16:creationId xmlns:a16="http://schemas.microsoft.com/office/drawing/2014/main" id="{25A5A581-8404-E64A-8740-FF3FE93AB365}"/>
              </a:ext>
            </a:extLst>
          </p:cNvPr>
          <p:cNvCxnSpPr>
            <a:cxnSpLocks/>
          </p:cNvCxnSpPr>
          <p:nvPr/>
        </p:nvCxnSpPr>
        <p:spPr>
          <a:xfrm>
            <a:off x="1996213" y="13318837"/>
            <a:ext cx="345878" cy="50105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Arrow Connector 373">
            <a:extLst>
              <a:ext uri="{FF2B5EF4-FFF2-40B4-BE49-F238E27FC236}">
                <a16:creationId xmlns:a16="http://schemas.microsoft.com/office/drawing/2014/main" id="{CD98B233-79DB-2D40-9C03-148D7610A207}"/>
              </a:ext>
            </a:extLst>
          </p:cNvPr>
          <p:cNvCxnSpPr>
            <a:cxnSpLocks/>
          </p:cNvCxnSpPr>
          <p:nvPr/>
        </p:nvCxnSpPr>
        <p:spPr>
          <a:xfrm flipV="1">
            <a:off x="3872932" y="11654972"/>
            <a:ext cx="426765" cy="35732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Arrow Connector 376">
            <a:extLst>
              <a:ext uri="{FF2B5EF4-FFF2-40B4-BE49-F238E27FC236}">
                <a16:creationId xmlns:a16="http://schemas.microsoft.com/office/drawing/2014/main" id="{410286A4-237A-C849-9983-5A8839B58838}"/>
              </a:ext>
            </a:extLst>
          </p:cNvPr>
          <p:cNvCxnSpPr>
            <a:cxnSpLocks/>
          </p:cNvCxnSpPr>
          <p:nvPr/>
        </p:nvCxnSpPr>
        <p:spPr>
          <a:xfrm flipV="1">
            <a:off x="974484" y="11107159"/>
            <a:ext cx="218126" cy="23489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Arrow Connector 379">
            <a:extLst>
              <a:ext uri="{FF2B5EF4-FFF2-40B4-BE49-F238E27FC236}">
                <a16:creationId xmlns:a16="http://schemas.microsoft.com/office/drawing/2014/main" id="{C428720E-2DE4-9B4C-9413-A1036733D59D}"/>
              </a:ext>
            </a:extLst>
          </p:cNvPr>
          <p:cNvCxnSpPr>
            <a:cxnSpLocks/>
            <a:stCxn id="272" idx="0"/>
          </p:cNvCxnSpPr>
          <p:nvPr/>
        </p:nvCxnSpPr>
        <p:spPr>
          <a:xfrm flipV="1">
            <a:off x="8716014" y="13819893"/>
            <a:ext cx="29765" cy="29871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Arrow Connector 384">
            <a:extLst>
              <a:ext uri="{FF2B5EF4-FFF2-40B4-BE49-F238E27FC236}">
                <a16:creationId xmlns:a16="http://schemas.microsoft.com/office/drawing/2014/main" id="{C98BFCE0-B158-CD46-A8F7-78DD26983E97}"/>
              </a:ext>
            </a:extLst>
          </p:cNvPr>
          <p:cNvCxnSpPr>
            <a:cxnSpLocks/>
          </p:cNvCxnSpPr>
          <p:nvPr/>
        </p:nvCxnSpPr>
        <p:spPr>
          <a:xfrm flipH="1">
            <a:off x="7174820" y="15434751"/>
            <a:ext cx="276169" cy="230358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Arrow Connector 390">
            <a:extLst>
              <a:ext uri="{FF2B5EF4-FFF2-40B4-BE49-F238E27FC236}">
                <a16:creationId xmlns:a16="http://schemas.microsoft.com/office/drawing/2014/main" id="{ED82C340-76B2-7E47-9D19-42AE0B8B139D}"/>
              </a:ext>
            </a:extLst>
          </p:cNvPr>
          <p:cNvCxnSpPr>
            <a:cxnSpLocks/>
          </p:cNvCxnSpPr>
          <p:nvPr/>
        </p:nvCxnSpPr>
        <p:spPr>
          <a:xfrm>
            <a:off x="5995073" y="13236303"/>
            <a:ext cx="66558" cy="146251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Arrow Connector 394">
            <a:extLst>
              <a:ext uri="{FF2B5EF4-FFF2-40B4-BE49-F238E27FC236}">
                <a16:creationId xmlns:a16="http://schemas.microsoft.com/office/drawing/2014/main" id="{15B51F85-4471-2B4C-9466-C6E7CDF17F55}"/>
              </a:ext>
            </a:extLst>
          </p:cNvPr>
          <p:cNvCxnSpPr>
            <a:cxnSpLocks/>
          </p:cNvCxnSpPr>
          <p:nvPr/>
        </p:nvCxnSpPr>
        <p:spPr>
          <a:xfrm>
            <a:off x="8485822" y="12762441"/>
            <a:ext cx="199046" cy="62360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2B24F889-19C4-EB46-9C8D-160107D055FA}"/>
              </a:ext>
            </a:extLst>
          </p:cNvPr>
          <p:cNvCxnSpPr>
            <a:cxnSpLocks/>
            <a:endCxn id="403" idx="1"/>
          </p:cNvCxnSpPr>
          <p:nvPr/>
        </p:nvCxnSpPr>
        <p:spPr>
          <a:xfrm>
            <a:off x="605755" y="10832469"/>
            <a:ext cx="273768" cy="117854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>
            <a:extLst>
              <a:ext uri="{FF2B5EF4-FFF2-40B4-BE49-F238E27FC236}">
                <a16:creationId xmlns:a16="http://schemas.microsoft.com/office/drawing/2014/main" id="{7F753CAC-A459-A341-AD3D-B0B6BE751E65}"/>
              </a:ext>
            </a:extLst>
          </p:cNvPr>
          <p:cNvCxnSpPr>
            <a:cxnSpLocks/>
          </p:cNvCxnSpPr>
          <p:nvPr/>
        </p:nvCxnSpPr>
        <p:spPr>
          <a:xfrm flipH="1">
            <a:off x="3620445" y="8644796"/>
            <a:ext cx="48104" cy="184142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Arrow Connector 406">
            <a:extLst>
              <a:ext uri="{FF2B5EF4-FFF2-40B4-BE49-F238E27FC236}">
                <a16:creationId xmlns:a16="http://schemas.microsoft.com/office/drawing/2014/main" id="{6D12A2B9-0202-4D45-A68F-F444EE3B1E3C}"/>
              </a:ext>
            </a:extLst>
          </p:cNvPr>
          <p:cNvCxnSpPr>
            <a:cxnSpLocks/>
          </p:cNvCxnSpPr>
          <p:nvPr/>
        </p:nvCxnSpPr>
        <p:spPr>
          <a:xfrm flipH="1">
            <a:off x="6974264" y="8612090"/>
            <a:ext cx="176163" cy="183451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Arrow Connector 412">
            <a:extLst>
              <a:ext uri="{FF2B5EF4-FFF2-40B4-BE49-F238E27FC236}">
                <a16:creationId xmlns:a16="http://schemas.microsoft.com/office/drawing/2014/main" id="{3DEB9175-60C3-6E4F-91E8-FA99B90919B5}"/>
              </a:ext>
            </a:extLst>
          </p:cNvPr>
          <p:cNvCxnSpPr>
            <a:cxnSpLocks/>
          </p:cNvCxnSpPr>
          <p:nvPr/>
        </p:nvCxnSpPr>
        <p:spPr>
          <a:xfrm>
            <a:off x="4880208" y="8675977"/>
            <a:ext cx="379337" cy="24096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Arrow Connector 416">
            <a:extLst>
              <a:ext uri="{FF2B5EF4-FFF2-40B4-BE49-F238E27FC236}">
                <a16:creationId xmlns:a16="http://schemas.microsoft.com/office/drawing/2014/main" id="{68D6FF76-F47A-0048-AF91-5B9DF1066099}"/>
              </a:ext>
            </a:extLst>
          </p:cNvPr>
          <p:cNvCxnSpPr>
            <a:cxnSpLocks/>
          </p:cNvCxnSpPr>
          <p:nvPr/>
        </p:nvCxnSpPr>
        <p:spPr>
          <a:xfrm flipH="1">
            <a:off x="2814309" y="8674923"/>
            <a:ext cx="61471" cy="31797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Arrow Connector 417">
            <a:extLst>
              <a:ext uri="{FF2B5EF4-FFF2-40B4-BE49-F238E27FC236}">
                <a16:creationId xmlns:a16="http://schemas.microsoft.com/office/drawing/2014/main" id="{21CD4416-87A2-294B-86EF-EC7F3E2EDCE7}"/>
              </a:ext>
            </a:extLst>
          </p:cNvPr>
          <p:cNvCxnSpPr>
            <a:cxnSpLocks/>
          </p:cNvCxnSpPr>
          <p:nvPr/>
        </p:nvCxnSpPr>
        <p:spPr>
          <a:xfrm flipV="1">
            <a:off x="7226322" y="16208908"/>
            <a:ext cx="332584" cy="30496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Arrow Connector 422">
            <a:extLst>
              <a:ext uri="{FF2B5EF4-FFF2-40B4-BE49-F238E27FC236}">
                <a16:creationId xmlns:a16="http://schemas.microsoft.com/office/drawing/2014/main" id="{67FAB8BC-ADE5-964A-BEF3-BC086D693BEF}"/>
              </a:ext>
            </a:extLst>
          </p:cNvPr>
          <p:cNvCxnSpPr>
            <a:cxnSpLocks/>
          </p:cNvCxnSpPr>
          <p:nvPr/>
        </p:nvCxnSpPr>
        <p:spPr>
          <a:xfrm flipV="1">
            <a:off x="748568" y="15968443"/>
            <a:ext cx="1247644" cy="108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Arrow Connector 423">
            <a:extLst>
              <a:ext uri="{FF2B5EF4-FFF2-40B4-BE49-F238E27FC236}">
                <a16:creationId xmlns:a16="http://schemas.microsoft.com/office/drawing/2014/main" id="{97F256A5-2DCF-6148-87C0-18FB4F89C391}"/>
              </a:ext>
            </a:extLst>
          </p:cNvPr>
          <p:cNvCxnSpPr>
            <a:cxnSpLocks/>
            <a:stCxn id="256" idx="1"/>
          </p:cNvCxnSpPr>
          <p:nvPr/>
        </p:nvCxnSpPr>
        <p:spPr>
          <a:xfrm flipH="1" flipV="1">
            <a:off x="2190878" y="14446234"/>
            <a:ext cx="176940" cy="16598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Arrow Connector 427">
            <a:extLst>
              <a:ext uri="{FF2B5EF4-FFF2-40B4-BE49-F238E27FC236}">
                <a16:creationId xmlns:a16="http://schemas.microsoft.com/office/drawing/2014/main" id="{3F1CB506-EE2E-874F-899A-75CE2AF125CD}"/>
              </a:ext>
            </a:extLst>
          </p:cNvPr>
          <p:cNvCxnSpPr>
            <a:cxnSpLocks/>
          </p:cNvCxnSpPr>
          <p:nvPr/>
        </p:nvCxnSpPr>
        <p:spPr>
          <a:xfrm flipH="1" flipV="1">
            <a:off x="6753027" y="14101010"/>
            <a:ext cx="167930" cy="23417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Straight Arrow Connector 428">
            <a:extLst>
              <a:ext uri="{FF2B5EF4-FFF2-40B4-BE49-F238E27FC236}">
                <a16:creationId xmlns:a16="http://schemas.microsoft.com/office/drawing/2014/main" id="{DD4D44E0-39FA-DE48-8D53-870DED1D91E1}"/>
              </a:ext>
            </a:extLst>
          </p:cNvPr>
          <p:cNvCxnSpPr>
            <a:cxnSpLocks/>
          </p:cNvCxnSpPr>
          <p:nvPr/>
        </p:nvCxnSpPr>
        <p:spPr>
          <a:xfrm flipV="1">
            <a:off x="5364608" y="11686676"/>
            <a:ext cx="114781" cy="31569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Straight Arrow Connector 432">
            <a:extLst>
              <a:ext uri="{FF2B5EF4-FFF2-40B4-BE49-F238E27FC236}">
                <a16:creationId xmlns:a16="http://schemas.microsoft.com/office/drawing/2014/main" id="{60008B85-78B7-8340-95A6-94A3FA5ADD5F}"/>
              </a:ext>
            </a:extLst>
          </p:cNvPr>
          <p:cNvCxnSpPr>
            <a:cxnSpLocks/>
          </p:cNvCxnSpPr>
          <p:nvPr/>
        </p:nvCxnSpPr>
        <p:spPr>
          <a:xfrm flipH="1">
            <a:off x="9082367" y="11474506"/>
            <a:ext cx="200544" cy="48676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Arrow Connector 436">
            <a:extLst>
              <a:ext uri="{FF2B5EF4-FFF2-40B4-BE49-F238E27FC236}">
                <a16:creationId xmlns:a16="http://schemas.microsoft.com/office/drawing/2014/main" id="{CBBFB158-B25F-3541-A121-73E17BD71E30}"/>
              </a:ext>
            </a:extLst>
          </p:cNvPr>
          <p:cNvCxnSpPr>
            <a:cxnSpLocks/>
          </p:cNvCxnSpPr>
          <p:nvPr/>
        </p:nvCxnSpPr>
        <p:spPr>
          <a:xfrm flipH="1" flipV="1">
            <a:off x="3067681" y="9398544"/>
            <a:ext cx="115753" cy="26976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Arrow Connector 439">
            <a:extLst>
              <a:ext uri="{FF2B5EF4-FFF2-40B4-BE49-F238E27FC236}">
                <a16:creationId xmlns:a16="http://schemas.microsoft.com/office/drawing/2014/main" id="{F3A4A18B-4227-C542-B441-E1EC69C259F8}"/>
              </a:ext>
            </a:extLst>
          </p:cNvPr>
          <p:cNvCxnSpPr>
            <a:cxnSpLocks/>
          </p:cNvCxnSpPr>
          <p:nvPr/>
        </p:nvCxnSpPr>
        <p:spPr>
          <a:xfrm flipH="1" flipV="1">
            <a:off x="6084444" y="9336516"/>
            <a:ext cx="191047" cy="36459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2" name="Picture 171">
            <a:extLst>
              <a:ext uri="{FF2B5EF4-FFF2-40B4-BE49-F238E27FC236}">
                <a16:creationId xmlns:a16="http://schemas.microsoft.com/office/drawing/2014/main" id="{CCFE7EFA-461A-654D-BA7C-CCD4426667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3564"/>
          <a:stretch/>
        </p:blipFill>
        <p:spPr>
          <a:xfrm>
            <a:off x="7643676" y="15525199"/>
            <a:ext cx="515871" cy="748109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61AC41F2-9949-3642-8456-A2BE3DE58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339" y="15478006"/>
            <a:ext cx="713078" cy="684555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093CE38-7C1D-7E47-9556-E1E767CC9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49641">
            <a:off x="1778900" y="15416741"/>
            <a:ext cx="888892" cy="438520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84BC469C-86EC-474D-AC02-A83F390BD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09876">
            <a:off x="1353186" y="14616575"/>
            <a:ext cx="678401" cy="678401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25ACB8F8-9A6F-AE4C-91B1-CDDE7DA1C2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8783">
            <a:off x="2451971" y="13380566"/>
            <a:ext cx="699174" cy="749650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BD223613-258A-6A41-B053-F0D20CDD3F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8774" y="13420669"/>
            <a:ext cx="568370" cy="685701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FD5DD076-884B-8C43-ADA7-E68986E8F4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77148">
            <a:off x="8509536" y="12962134"/>
            <a:ext cx="546009" cy="737228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EFF6D7F6-289D-0943-B959-17DC00556A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10399">
            <a:off x="7751360" y="11222980"/>
            <a:ext cx="972792" cy="673172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9741BC56-B519-3445-BE60-3AC8A653D16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693" r="12781"/>
          <a:stretch/>
        </p:blipFill>
        <p:spPr>
          <a:xfrm>
            <a:off x="6044595" y="11054461"/>
            <a:ext cx="1098168" cy="828868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05646557-7646-2646-8840-40A47CE117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3086" y="11067771"/>
            <a:ext cx="494040" cy="797945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1132D8DB-E3AB-6A4C-86D8-FCF07535A3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0825" y="11089925"/>
            <a:ext cx="1035758" cy="690505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BC811316-1020-D64D-B6FE-CBBF03CD58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1375" y="9851519"/>
            <a:ext cx="627946" cy="901200"/>
          </a:xfrm>
          <a:prstGeom prst="rect">
            <a:avLst/>
          </a:prstGeom>
        </p:spPr>
      </p:pic>
      <p:pic>
        <p:nvPicPr>
          <p:cNvPr id="222" name="Picture 221">
            <a:extLst>
              <a:ext uri="{FF2B5EF4-FFF2-40B4-BE49-F238E27FC236}">
                <a16:creationId xmlns:a16="http://schemas.microsoft.com/office/drawing/2014/main" id="{3E60DCE3-21E3-F147-B840-E775432C02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809399">
            <a:off x="3330263" y="8918173"/>
            <a:ext cx="876091" cy="584478"/>
          </a:xfrm>
          <a:prstGeom prst="rect">
            <a:avLst/>
          </a:prstGeom>
        </p:spPr>
      </p:pic>
      <p:pic>
        <p:nvPicPr>
          <p:cNvPr id="228" name="Picture 227">
            <a:extLst>
              <a:ext uri="{FF2B5EF4-FFF2-40B4-BE49-F238E27FC236}">
                <a16:creationId xmlns:a16="http://schemas.microsoft.com/office/drawing/2014/main" id="{055D3738-7355-3E48-82AC-4C1AC4363B9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6611" t="9910" r="6850" b="8877"/>
          <a:stretch/>
        </p:blipFill>
        <p:spPr>
          <a:xfrm rot="20304407">
            <a:off x="1472953" y="9151772"/>
            <a:ext cx="564650" cy="529896"/>
          </a:xfrm>
          <a:prstGeom prst="rect">
            <a:avLst/>
          </a:prstGeom>
        </p:spPr>
      </p:pic>
      <p:pic>
        <p:nvPicPr>
          <p:cNvPr id="229" name="Picture 228">
            <a:extLst>
              <a:ext uri="{FF2B5EF4-FFF2-40B4-BE49-F238E27FC236}">
                <a16:creationId xmlns:a16="http://schemas.microsoft.com/office/drawing/2014/main" id="{439B7A7C-64D3-B744-AA3B-A8D29725229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92793" y="11071828"/>
            <a:ext cx="581148" cy="718273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5020E20E-6FB7-C244-9982-20D6EC3FFBF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24947" r="6631" b="14941"/>
          <a:stretch/>
        </p:blipFill>
        <p:spPr>
          <a:xfrm>
            <a:off x="4370048" y="9010311"/>
            <a:ext cx="1036072" cy="500279"/>
          </a:xfrm>
          <a:prstGeom prst="rect">
            <a:avLst/>
          </a:prstGeom>
        </p:spPr>
      </p:pic>
      <p:pic>
        <p:nvPicPr>
          <p:cNvPr id="234" name="Picture 233">
            <a:extLst>
              <a:ext uri="{FF2B5EF4-FFF2-40B4-BE49-F238E27FC236}">
                <a16:creationId xmlns:a16="http://schemas.microsoft.com/office/drawing/2014/main" id="{078CF07E-9FB5-8F49-99CF-7E901C0E4F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44020" y="8819591"/>
            <a:ext cx="597660" cy="74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2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9444</TotalTime>
  <Words>645</Words>
  <Application>Microsoft Office PowerPoint</Application>
  <PresentationFormat>Custom</PresentationFormat>
  <Paragraphs>111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Peachey</dc:creator>
  <cp:lastModifiedBy>Fiona Philippou</cp:lastModifiedBy>
  <cp:revision>386</cp:revision>
  <cp:lastPrinted>2019-10-28T14:05:20Z</cp:lastPrinted>
  <dcterms:created xsi:type="dcterms:W3CDTF">2018-02-08T08:28:53Z</dcterms:created>
  <dcterms:modified xsi:type="dcterms:W3CDTF">2020-03-02T16:08:41Z</dcterms:modified>
</cp:coreProperties>
</file>