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6" r:id="rId2"/>
    <p:sldId id="331" r:id="rId3"/>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48" d="100"/>
          <a:sy n="48" d="100"/>
        </p:scale>
        <p:origin x="2304"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6054E7-1663-4B6E-B06B-BFD298959348}" type="datetimeFigureOut">
              <a:rPr lang="en-US" smtClean="0"/>
              <a:t>4/27/2020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4057082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6054E7-1663-4B6E-B06B-BFD298959348}" type="datetimeFigureOut">
              <a:rPr lang="en-US" smtClean="0"/>
              <a:t>4/27/2020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3076056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6054E7-1663-4B6E-B06B-BFD298959348}" type="datetimeFigureOut">
              <a:rPr lang="en-US" smtClean="0"/>
              <a:t>4/27/2020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1032855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6054E7-1663-4B6E-B06B-BFD298959348}" type="datetimeFigureOut">
              <a:rPr lang="en-US" smtClean="0"/>
              <a:t>4/27/2020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390256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6054E7-1663-4B6E-B06B-BFD298959348}" type="datetimeFigureOut">
              <a:rPr lang="en-US" smtClean="0"/>
              <a:t>4/27/2020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3556685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6054E7-1663-4B6E-B06B-BFD298959348}" type="datetimeFigureOut">
              <a:rPr lang="en-US" smtClean="0"/>
              <a:t>4/27/2020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622029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6054E7-1663-4B6E-B06B-BFD298959348}" type="datetimeFigureOut">
              <a:rPr lang="en-US" smtClean="0"/>
              <a:t>4/27/2020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1470706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6054E7-1663-4B6E-B06B-BFD298959348}" type="datetimeFigureOut">
              <a:rPr lang="en-US" smtClean="0"/>
              <a:t>4/27/2020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176122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6054E7-1663-4B6E-B06B-BFD298959348}" type="datetimeFigureOut">
              <a:rPr lang="en-US" smtClean="0"/>
              <a:t>4/27/2020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1831686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66054E7-1663-4B6E-B06B-BFD298959348}" type="datetimeFigureOut">
              <a:rPr lang="en-US" smtClean="0"/>
              <a:t>4/27/2020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1207836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66054E7-1663-4B6E-B06B-BFD298959348}" type="datetimeFigureOut">
              <a:rPr lang="en-US" smtClean="0"/>
              <a:t>4/27/2020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1B7983-1060-46EB-8450-01AB64A028F7}" type="slidenum">
              <a:rPr lang="en-US" smtClean="0"/>
              <a:t>‹#›</a:t>
            </a:fld>
            <a:endParaRPr lang="en-US"/>
          </a:p>
        </p:txBody>
      </p:sp>
    </p:spTree>
    <p:extLst>
      <p:ext uri="{BB962C8B-B14F-4D97-AF65-F5344CB8AC3E}">
        <p14:creationId xmlns:p14="http://schemas.microsoft.com/office/powerpoint/2010/main" val="2101605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D66054E7-1663-4B6E-B06B-BFD298959348}" type="datetimeFigureOut">
              <a:rPr lang="en-US" smtClean="0"/>
              <a:t>4/27/2020</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F1B7983-1060-46EB-8450-01AB64A028F7}" type="slidenum">
              <a:rPr lang="en-US" smtClean="0"/>
              <a:t>‹#›</a:t>
            </a:fld>
            <a:endParaRPr lang="en-US"/>
          </a:p>
        </p:txBody>
      </p:sp>
    </p:spTree>
    <p:extLst>
      <p:ext uri="{BB962C8B-B14F-4D97-AF65-F5344CB8AC3E}">
        <p14:creationId xmlns:p14="http://schemas.microsoft.com/office/powerpoint/2010/main" val="37624262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679" y="6257329"/>
            <a:ext cx="912531" cy="1614487"/>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7708" y="6249281"/>
            <a:ext cx="1011799" cy="161448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8707" y="6257329"/>
            <a:ext cx="981790" cy="161448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8552" y="8118467"/>
            <a:ext cx="929657" cy="1593913"/>
          </a:xfrm>
          <a:prstGeom prst="rect">
            <a:avLst/>
          </a:prstGeom>
        </p:spPr>
      </p:pic>
      <p:pic>
        <p:nvPicPr>
          <p:cNvPr id="10" name="Picture 9"/>
          <p:cNvPicPr>
            <a:picLocks noChangeAspect="1"/>
          </p:cNvPicPr>
          <p:nvPr/>
        </p:nvPicPr>
        <p:blipFill>
          <a:blip r:embed="rId6"/>
          <a:stretch>
            <a:fillRect/>
          </a:stretch>
        </p:blipFill>
        <p:spPr>
          <a:xfrm>
            <a:off x="2787709" y="8118468"/>
            <a:ext cx="961736" cy="1593056"/>
          </a:xfrm>
          <a:prstGeom prst="rect">
            <a:avLst/>
          </a:prstGeom>
        </p:spPr>
      </p:pic>
      <p:pic>
        <p:nvPicPr>
          <p:cNvPr id="12" name="Picture 11"/>
          <p:cNvPicPr>
            <a:picLocks noChangeAspect="1"/>
          </p:cNvPicPr>
          <p:nvPr/>
        </p:nvPicPr>
        <p:blipFill rotWithShape="1">
          <a:blip r:embed="rId7"/>
          <a:srcRect r="9369"/>
          <a:stretch/>
        </p:blipFill>
        <p:spPr>
          <a:xfrm>
            <a:off x="5678706" y="8118468"/>
            <a:ext cx="981790" cy="1587593"/>
          </a:xfrm>
          <a:prstGeom prst="rect">
            <a:avLst/>
          </a:prstGeom>
        </p:spPr>
      </p:pic>
      <p:sp>
        <p:nvSpPr>
          <p:cNvPr id="11" name="TextBox 10">
            <a:extLst>
              <a:ext uri="{FF2B5EF4-FFF2-40B4-BE49-F238E27FC236}">
                <a16:creationId xmlns:a16="http://schemas.microsoft.com/office/drawing/2014/main" id="{05F191E7-C504-44CF-935B-789EF0B110BE}"/>
              </a:ext>
            </a:extLst>
          </p:cNvPr>
          <p:cNvSpPr txBox="1"/>
          <p:nvPr/>
        </p:nvSpPr>
        <p:spPr>
          <a:xfrm>
            <a:off x="264697" y="193621"/>
            <a:ext cx="6328609" cy="584647"/>
          </a:xfrm>
          <a:prstGeom prst="rect">
            <a:avLst/>
          </a:prstGeom>
          <a:noFill/>
          <a:ln w="44450">
            <a:solidFill>
              <a:schemeClr val="tx1"/>
            </a:solidFill>
          </a:ln>
        </p:spPr>
        <p:txBody>
          <a:bodyPr wrap="square" rtlCol="0">
            <a:spAutoFit/>
          </a:bodyPr>
          <a:lstStyle/>
          <a:p>
            <a:pPr lvl="0" algn="ctr" fontAlgn="base">
              <a:spcBef>
                <a:spcPct val="0"/>
              </a:spcBef>
              <a:spcAft>
                <a:spcPct val="0"/>
              </a:spcAft>
            </a:pPr>
            <a:r>
              <a:rPr lang="en-US" altLang="en-US" sz="3199" b="1" u="sng" dirty="0">
                <a:solidFill>
                  <a:srgbClr val="C00000"/>
                </a:solidFill>
                <a:latin typeface="Arial" pitchFamily="34" charset="0"/>
                <a:ea typeface="Times New Roman" pitchFamily="18" charset="0"/>
                <a:cs typeface="Arial" pitchFamily="34" charset="0"/>
              </a:rPr>
              <a:t>Summer Project: Paper 1</a:t>
            </a:r>
          </a:p>
        </p:txBody>
      </p:sp>
      <p:sp>
        <p:nvSpPr>
          <p:cNvPr id="14" name="Rectangle 13">
            <a:extLst>
              <a:ext uri="{FF2B5EF4-FFF2-40B4-BE49-F238E27FC236}">
                <a16:creationId xmlns:a16="http://schemas.microsoft.com/office/drawing/2014/main" id="{9B8AACF6-2904-4864-A4F8-C8875AC36FF1}"/>
              </a:ext>
            </a:extLst>
          </p:cNvPr>
          <p:cNvSpPr/>
          <p:nvPr/>
        </p:nvSpPr>
        <p:spPr>
          <a:xfrm>
            <a:off x="185681" y="933996"/>
            <a:ext cx="6486640" cy="5159683"/>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Presidents of the United States of America, 1917-96</a:t>
            </a:r>
          </a:p>
          <a:p>
            <a:endParaRPr lang="en-US" sz="2000" b="1" dirty="0">
              <a:solidFill>
                <a:schemeClr val="tx1"/>
              </a:solidFill>
            </a:endParaRPr>
          </a:p>
          <a:p>
            <a:r>
              <a:rPr lang="en-US" sz="2000" b="1" u="sng" dirty="0">
                <a:solidFill>
                  <a:schemeClr val="tx1"/>
                </a:solidFill>
              </a:rPr>
              <a:t>Task 1</a:t>
            </a:r>
            <a:r>
              <a:rPr lang="en-US" sz="2000" b="1" dirty="0">
                <a:solidFill>
                  <a:schemeClr val="tx1"/>
                </a:solidFill>
              </a:rPr>
              <a:t>:</a:t>
            </a:r>
            <a:r>
              <a:rPr lang="en-US" sz="2000" b="1" u="sng" dirty="0">
                <a:solidFill>
                  <a:schemeClr val="tx1"/>
                </a:solidFill>
              </a:rPr>
              <a:t> </a:t>
            </a:r>
            <a:r>
              <a:rPr lang="en-US" sz="2000" b="1" dirty="0">
                <a:solidFill>
                  <a:schemeClr val="tx1"/>
                </a:solidFill>
              </a:rPr>
              <a:t>The topic covers the period in America from 1917 to 1996. You need to find out all of the American Presidents in that time. You need to include the dates in which they served as President and their Party.</a:t>
            </a:r>
          </a:p>
          <a:p>
            <a:endParaRPr lang="en-US" sz="2000" b="1" dirty="0">
              <a:solidFill>
                <a:schemeClr val="tx1"/>
              </a:solidFill>
            </a:endParaRPr>
          </a:p>
          <a:p>
            <a:r>
              <a:rPr lang="en-US" sz="2000" b="1" u="sng" dirty="0">
                <a:solidFill>
                  <a:schemeClr val="tx1"/>
                </a:solidFill>
              </a:rPr>
              <a:t>Task 2</a:t>
            </a:r>
            <a:r>
              <a:rPr lang="en-US" sz="2000" b="1" dirty="0">
                <a:solidFill>
                  <a:schemeClr val="tx1"/>
                </a:solidFill>
              </a:rPr>
              <a:t>:</a:t>
            </a:r>
            <a:r>
              <a:rPr lang="en-US" sz="2000" b="1" u="sng" dirty="0">
                <a:solidFill>
                  <a:schemeClr val="tx1"/>
                </a:solidFill>
              </a:rPr>
              <a:t> </a:t>
            </a:r>
            <a:r>
              <a:rPr lang="en-US" sz="2000" b="1" dirty="0">
                <a:solidFill>
                  <a:schemeClr val="tx1"/>
                </a:solidFill>
              </a:rPr>
              <a:t>Carry out result on the ‘Boom and Bust’ era of the 1920s/1930s. You need to focus on:</a:t>
            </a:r>
          </a:p>
          <a:p>
            <a:pPr marL="342886" indent="-342886">
              <a:buFont typeface="Arial" panose="020B0604020202020204" pitchFamily="34" charset="0"/>
              <a:buChar char="•"/>
            </a:pPr>
            <a:r>
              <a:rPr lang="en-US" sz="2000" b="1" dirty="0">
                <a:solidFill>
                  <a:schemeClr val="tx1"/>
                </a:solidFill>
              </a:rPr>
              <a:t>Booming Industry – Henry Ford cars</a:t>
            </a:r>
          </a:p>
          <a:p>
            <a:pPr marL="342886" indent="-342886">
              <a:buFont typeface="Arial" panose="020B0604020202020204" pitchFamily="34" charset="0"/>
              <a:buChar char="•"/>
            </a:pPr>
            <a:r>
              <a:rPr lang="en-US" sz="2000" b="1" dirty="0">
                <a:solidFill>
                  <a:schemeClr val="tx1"/>
                </a:solidFill>
              </a:rPr>
              <a:t>The effects of the Wall Street Crash</a:t>
            </a:r>
          </a:p>
          <a:p>
            <a:pPr marL="342886" indent="-342886">
              <a:buFont typeface="Arial" panose="020B0604020202020204" pitchFamily="34" charset="0"/>
              <a:buChar char="•"/>
            </a:pPr>
            <a:r>
              <a:rPr lang="en-US" sz="2000" b="1" dirty="0">
                <a:solidFill>
                  <a:schemeClr val="tx1"/>
                </a:solidFill>
              </a:rPr>
              <a:t>Franklin D. Roosevelt’s New Deal</a:t>
            </a:r>
          </a:p>
          <a:p>
            <a:endParaRPr lang="en-US" sz="2000" b="1" dirty="0">
              <a:solidFill>
                <a:schemeClr val="tx1"/>
              </a:solidFill>
            </a:endParaRPr>
          </a:p>
          <a:p>
            <a:r>
              <a:rPr lang="en-US" sz="2000" b="1" dirty="0">
                <a:solidFill>
                  <a:schemeClr val="tx1"/>
                </a:solidFill>
              </a:rPr>
              <a:t>You will need to include an overall summary (around a paragraph) explaining whether your think that the ‘American Dream’ was alive during the time period 1917-41.</a:t>
            </a:r>
          </a:p>
        </p:txBody>
      </p:sp>
    </p:spTree>
    <p:extLst>
      <p:ext uri="{BB962C8B-B14F-4D97-AF65-F5344CB8AC3E}">
        <p14:creationId xmlns:p14="http://schemas.microsoft.com/office/powerpoint/2010/main" val="264190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5C1A92A-61EE-4978-A0B8-735176589CFA}"/>
              </a:ext>
            </a:extLst>
          </p:cNvPr>
          <p:cNvSpPr txBox="1"/>
          <p:nvPr/>
        </p:nvSpPr>
        <p:spPr>
          <a:xfrm>
            <a:off x="264695" y="193621"/>
            <a:ext cx="6328610" cy="584775"/>
          </a:xfrm>
          <a:prstGeom prst="rect">
            <a:avLst/>
          </a:prstGeom>
          <a:noFill/>
          <a:ln w="44450">
            <a:solidFill>
              <a:schemeClr val="tx1"/>
            </a:solidFill>
          </a:ln>
        </p:spPr>
        <p:txBody>
          <a:bodyPr wrap="square" rtlCol="0">
            <a:spAutoFit/>
          </a:bodyPr>
          <a:lstStyle/>
          <a:p>
            <a:pPr lvl="0" algn="ctr" fontAlgn="base">
              <a:spcBef>
                <a:spcPct val="0"/>
              </a:spcBef>
              <a:spcAft>
                <a:spcPct val="0"/>
              </a:spcAft>
            </a:pPr>
            <a:r>
              <a:rPr lang="en-US" altLang="en-US" sz="3200" b="1" u="sng" dirty="0">
                <a:solidFill>
                  <a:srgbClr val="C00000"/>
                </a:solidFill>
                <a:latin typeface="Arial" pitchFamily="34" charset="0"/>
                <a:ea typeface="Times New Roman" pitchFamily="18" charset="0"/>
                <a:cs typeface="Arial" pitchFamily="34" charset="0"/>
              </a:rPr>
              <a:t>Summer Project: Paper 2</a:t>
            </a:r>
          </a:p>
        </p:txBody>
      </p:sp>
      <p:sp>
        <p:nvSpPr>
          <p:cNvPr id="5" name="Rectangle 4">
            <a:extLst>
              <a:ext uri="{FF2B5EF4-FFF2-40B4-BE49-F238E27FC236}">
                <a16:creationId xmlns:a16="http://schemas.microsoft.com/office/drawing/2014/main" id="{3829D7DB-B85C-4CE6-9FD1-D9CEFF5B2F51}"/>
              </a:ext>
            </a:extLst>
          </p:cNvPr>
          <p:cNvSpPr/>
          <p:nvPr/>
        </p:nvSpPr>
        <p:spPr>
          <a:xfrm>
            <a:off x="185679" y="933998"/>
            <a:ext cx="6486641" cy="228840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u="sng" dirty="0">
                <a:solidFill>
                  <a:schemeClr val="tx1"/>
                </a:solidFill>
              </a:rPr>
              <a:t>The Viceroy’s of India from 1914-1948</a:t>
            </a:r>
          </a:p>
          <a:p>
            <a:endParaRPr lang="en-US" sz="1400" b="1" dirty="0">
              <a:solidFill>
                <a:schemeClr val="tx1"/>
              </a:solidFill>
            </a:endParaRPr>
          </a:p>
          <a:p>
            <a:r>
              <a:rPr lang="en-US" sz="1400" b="1" u="sng" dirty="0">
                <a:solidFill>
                  <a:schemeClr val="tx1"/>
                </a:solidFill>
              </a:rPr>
              <a:t>Task 1</a:t>
            </a:r>
            <a:r>
              <a:rPr lang="en-US" sz="1400" b="1" dirty="0">
                <a:solidFill>
                  <a:schemeClr val="tx1"/>
                </a:solidFill>
              </a:rPr>
              <a:t>: Throughout this topic you will have to understand who the different Viceroy’s of India were and explain the changes they brough to India. </a:t>
            </a:r>
          </a:p>
          <a:p>
            <a:r>
              <a:rPr lang="en-US" sz="1400" b="1" dirty="0">
                <a:solidFill>
                  <a:schemeClr val="tx1"/>
                </a:solidFill>
              </a:rPr>
              <a:t>Therefore for this task you will need to: </a:t>
            </a:r>
          </a:p>
          <a:p>
            <a:pPr marL="457200" indent="-457200">
              <a:buFont typeface="+mj-lt"/>
              <a:buAutoNum type="arabicPeriod"/>
            </a:pPr>
            <a:r>
              <a:rPr lang="en-US" sz="1400" b="1" dirty="0">
                <a:solidFill>
                  <a:schemeClr val="tx1"/>
                </a:solidFill>
              </a:rPr>
              <a:t>Define what the term “Viceroy” of India is. </a:t>
            </a:r>
          </a:p>
          <a:p>
            <a:pPr marL="457200" indent="-457200">
              <a:buFont typeface="+mj-lt"/>
              <a:buAutoNum type="arabicPeriod"/>
            </a:pPr>
            <a:r>
              <a:rPr lang="en-US" sz="1400" b="1" dirty="0">
                <a:solidFill>
                  <a:schemeClr val="tx1"/>
                </a:solidFill>
              </a:rPr>
              <a:t>Create a chronological timeline of who the different Viceroy's were during our period of study. </a:t>
            </a:r>
          </a:p>
          <a:p>
            <a:pPr marL="457200" indent="-457200">
              <a:buFont typeface="+mj-lt"/>
              <a:buAutoNum type="arabicPeriod"/>
            </a:pPr>
            <a:r>
              <a:rPr lang="en-US" sz="1400" b="1" dirty="0">
                <a:solidFill>
                  <a:schemeClr val="tx1"/>
                </a:solidFill>
              </a:rPr>
              <a:t>You will need to write down four significant events that occurred under each Viceroy describe these events. </a:t>
            </a:r>
          </a:p>
        </p:txBody>
      </p:sp>
      <p:sp>
        <p:nvSpPr>
          <p:cNvPr id="6" name="Rectangle 5">
            <a:extLst>
              <a:ext uri="{FF2B5EF4-FFF2-40B4-BE49-F238E27FC236}">
                <a16:creationId xmlns:a16="http://schemas.microsoft.com/office/drawing/2014/main" id="{1E171615-F9D2-457D-9D52-32A658F599CD}"/>
              </a:ext>
            </a:extLst>
          </p:cNvPr>
          <p:cNvSpPr/>
          <p:nvPr/>
        </p:nvSpPr>
        <p:spPr>
          <a:xfrm>
            <a:off x="185678" y="3378008"/>
            <a:ext cx="6486641" cy="2851939"/>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u="sng" dirty="0">
                <a:solidFill>
                  <a:schemeClr val="tx1"/>
                </a:solidFill>
              </a:rPr>
              <a:t>Key Terminology. </a:t>
            </a:r>
          </a:p>
          <a:p>
            <a:endParaRPr lang="en-US" sz="1400" b="1" dirty="0">
              <a:solidFill>
                <a:schemeClr val="tx1"/>
              </a:solidFill>
            </a:endParaRPr>
          </a:p>
          <a:p>
            <a:r>
              <a:rPr lang="en-US" sz="1400" b="1" u="sng" dirty="0">
                <a:solidFill>
                  <a:schemeClr val="tx1"/>
                </a:solidFill>
              </a:rPr>
              <a:t>Task 2</a:t>
            </a:r>
            <a:r>
              <a:rPr lang="en-US" sz="1400" b="1" dirty="0">
                <a:solidFill>
                  <a:schemeClr val="tx1"/>
                </a:solidFill>
              </a:rPr>
              <a:t>: Throughout this topic you will encounter a number of key words and terms. With this in mind, could you please write down a minimum of two sentence definitions for each of the key words/terms/people below:</a:t>
            </a:r>
          </a:p>
          <a:p>
            <a:pPr marL="342900" indent="-342900">
              <a:buFont typeface="Arial" panose="020B0604020202020204" pitchFamily="34" charset="0"/>
              <a:buChar char="•"/>
            </a:pPr>
            <a:r>
              <a:rPr lang="en-US" sz="1400" b="1" dirty="0">
                <a:solidFill>
                  <a:schemeClr val="tx1"/>
                </a:solidFill>
              </a:rPr>
              <a:t>British Raj</a:t>
            </a:r>
          </a:p>
          <a:p>
            <a:pPr marL="342900" indent="-342900">
              <a:buFont typeface="Arial" panose="020B0604020202020204" pitchFamily="34" charset="0"/>
              <a:buChar char="•"/>
            </a:pPr>
            <a:r>
              <a:rPr lang="en-US" sz="1400" b="1" dirty="0">
                <a:solidFill>
                  <a:schemeClr val="tx1"/>
                </a:solidFill>
              </a:rPr>
              <a:t>Indian National Congress (1885)</a:t>
            </a:r>
          </a:p>
          <a:p>
            <a:pPr marL="342900" indent="-342900">
              <a:buFont typeface="Arial" panose="020B0604020202020204" pitchFamily="34" charset="0"/>
              <a:buChar char="•"/>
            </a:pPr>
            <a:r>
              <a:rPr lang="en-US" sz="1400" b="1" dirty="0">
                <a:solidFill>
                  <a:schemeClr val="tx1"/>
                </a:solidFill>
              </a:rPr>
              <a:t>Muslim league (1906)</a:t>
            </a:r>
          </a:p>
          <a:p>
            <a:pPr marL="342900" indent="-342900">
              <a:buFont typeface="Arial" panose="020B0604020202020204" pitchFamily="34" charset="0"/>
              <a:buChar char="•"/>
            </a:pPr>
            <a:r>
              <a:rPr lang="en-US" sz="1400" b="1" dirty="0">
                <a:solidFill>
                  <a:schemeClr val="tx1"/>
                </a:solidFill>
              </a:rPr>
              <a:t>Jawaharlal Nehru</a:t>
            </a:r>
          </a:p>
          <a:p>
            <a:pPr marL="342900" indent="-342900">
              <a:buFont typeface="Arial" panose="020B0604020202020204" pitchFamily="34" charset="0"/>
              <a:buChar char="•"/>
            </a:pPr>
            <a:r>
              <a:rPr lang="en-US" sz="1400" b="1" dirty="0">
                <a:solidFill>
                  <a:schemeClr val="tx1"/>
                </a:solidFill>
              </a:rPr>
              <a:t>Mahatma Gandhi</a:t>
            </a:r>
          </a:p>
          <a:p>
            <a:pPr marL="342900" indent="-342900">
              <a:buFont typeface="Arial" panose="020B0604020202020204" pitchFamily="34" charset="0"/>
              <a:buChar char="•"/>
            </a:pPr>
            <a:r>
              <a:rPr lang="en-US" sz="1400" b="1" dirty="0">
                <a:solidFill>
                  <a:schemeClr val="tx1"/>
                </a:solidFill>
              </a:rPr>
              <a:t>Muhammad Ali Jinnah</a:t>
            </a:r>
          </a:p>
          <a:p>
            <a:pPr marL="342900" indent="-342900">
              <a:buFont typeface="Arial" panose="020B0604020202020204" pitchFamily="34" charset="0"/>
              <a:buChar char="•"/>
            </a:pPr>
            <a:r>
              <a:rPr lang="en-US" sz="1400" b="1" dirty="0">
                <a:solidFill>
                  <a:schemeClr val="tx1"/>
                </a:solidFill>
              </a:rPr>
              <a:t>Reginald Dyer</a:t>
            </a:r>
          </a:p>
          <a:p>
            <a:pPr marL="342900" indent="-342900">
              <a:buFont typeface="Arial" panose="020B0604020202020204" pitchFamily="34" charset="0"/>
              <a:buChar char="•"/>
            </a:pPr>
            <a:r>
              <a:rPr lang="en-US" sz="1400" b="1" dirty="0">
                <a:solidFill>
                  <a:schemeClr val="tx1"/>
                </a:solidFill>
              </a:rPr>
              <a:t>The Young Hooligans </a:t>
            </a:r>
            <a:endParaRPr lang="en-US" sz="1600" b="1" dirty="0">
              <a:solidFill>
                <a:schemeClr val="tx1"/>
              </a:solidFill>
            </a:endParaRPr>
          </a:p>
        </p:txBody>
      </p:sp>
      <p:sp>
        <p:nvSpPr>
          <p:cNvPr id="7" name="Rectangle 6">
            <a:extLst>
              <a:ext uri="{FF2B5EF4-FFF2-40B4-BE49-F238E27FC236}">
                <a16:creationId xmlns:a16="http://schemas.microsoft.com/office/drawing/2014/main" id="{D49CA5EB-A3FC-44F4-985B-0BB679A92F7A}"/>
              </a:ext>
            </a:extLst>
          </p:cNvPr>
          <p:cNvSpPr/>
          <p:nvPr/>
        </p:nvSpPr>
        <p:spPr>
          <a:xfrm>
            <a:off x="185678" y="6385549"/>
            <a:ext cx="6486641" cy="3120189"/>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u="sng" dirty="0">
                <a:solidFill>
                  <a:schemeClr val="tx1"/>
                </a:solidFill>
              </a:rPr>
              <a:t>Essay Question</a:t>
            </a:r>
            <a:r>
              <a:rPr lang="en-US" sz="1400" b="1" dirty="0">
                <a:solidFill>
                  <a:schemeClr val="tx1"/>
                </a:solidFill>
              </a:rPr>
              <a:t>: Was the Political and Social situation in India stable or ready for rebellion by 1914? [1000 words]</a:t>
            </a:r>
          </a:p>
          <a:p>
            <a:endParaRPr lang="en-US" sz="1400" b="1" dirty="0">
              <a:solidFill>
                <a:schemeClr val="tx1"/>
              </a:solidFill>
            </a:endParaRPr>
          </a:p>
          <a:p>
            <a:r>
              <a:rPr lang="en-US" sz="1400" b="1" u="sng" dirty="0">
                <a:solidFill>
                  <a:schemeClr val="tx1"/>
                </a:solidFill>
              </a:rPr>
              <a:t>Task 3</a:t>
            </a:r>
            <a:r>
              <a:rPr lang="en-US" sz="1400" b="1" dirty="0">
                <a:solidFill>
                  <a:schemeClr val="tx1"/>
                </a:solidFill>
              </a:rPr>
              <a:t>: To be prepared for your study in September you will need to complete a 1000 word essay answering the question above using your own research. You will need to mention various things to answer the question including things such as:</a:t>
            </a:r>
          </a:p>
          <a:p>
            <a:pPr marL="285750" indent="-285750">
              <a:buFont typeface="Arial" panose="020B0604020202020204" pitchFamily="34" charset="0"/>
              <a:buChar char="•"/>
            </a:pPr>
            <a:r>
              <a:rPr lang="en-US" sz="1400" b="1" dirty="0">
                <a:solidFill>
                  <a:schemeClr val="tx1"/>
                </a:solidFill>
              </a:rPr>
              <a:t>Who was the British Raj and what was their role in India at this time?</a:t>
            </a:r>
          </a:p>
          <a:p>
            <a:pPr marL="285750" indent="-285750">
              <a:buFont typeface="Arial" panose="020B0604020202020204" pitchFamily="34" charset="0"/>
              <a:buChar char="•"/>
            </a:pPr>
            <a:r>
              <a:rPr lang="en-US" sz="1400" b="1" dirty="0">
                <a:solidFill>
                  <a:schemeClr val="tx1"/>
                </a:solidFill>
              </a:rPr>
              <a:t>Who were Congress and the Muslim League, why did they come about and what did they want to achieve?</a:t>
            </a:r>
          </a:p>
          <a:p>
            <a:pPr marL="285750" indent="-285750">
              <a:buFont typeface="Arial" panose="020B0604020202020204" pitchFamily="34" charset="0"/>
              <a:buChar char="•"/>
            </a:pPr>
            <a:r>
              <a:rPr lang="en-US" sz="1400" b="1" dirty="0">
                <a:solidFill>
                  <a:schemeClr val="tx1"/>
                </a:solidFill>
              </a:rPr>
              <a:t>What were the Princely states?</a:t>
            </a:r>
          </a:p>
          <a:p>
            <a:pPr marL="285750" indent="-285750">
              <a:buFont typeface="Arial" panose="020B0604020202020204" pitchFamily="34" charset="0"/>
              <a:buChar char="•"/>
            </a:pPr>
            <a:r>
              <a:rPr lang="en-US" sz="1400" b="1" dirty="0">
                <a:solidFill>
                  <a:schemeClr val="tx1"/>
                </a:solidFill>
              </a:rPr>
              <a:t>What was the relationship between the British Raj and Indian people?</a:t>
            </a:r>
          </a:p>
          <a:p>
            <a:pPr marL="285750" indent="-285750">
              <a:buFont typeface="Arial" panose="020B0604020202020204" pitchFamily="34" charset="0"/>
              <a:buChar char="•"/>
            </a:pPr>
            <a:r>
              <a:rPr lang="en-US" sz="1400" b="1" dirty="0">
                <a:solidFill>
                  <a:schemeClr val="tx1"/>
                </a:solidFill>
              </a:rPr>
              <a:t>What was the relationship between Hindus, Muslims and Sikhs at this time?</a:t>
            </a:r>
          </a:p>
          <a:p>
            <a:pPr marL="285750" indent="-285750">
              <a:buFont typeface="Arial" panose="020B0604020202020204" pitchFamily="34" charset="0"/>
              <a:buChar char="•"/>
            </a:pPr>
            <a:r>
              <a:rPr lang="en-US" sz="1400" b="1" dirty="0">
                <a:solidFill>
                  <a:schemeClr val="tx1"/>
                </a:solidFill>
              </a:rPr>
              <a:t>Was India stable at this time or was it close to rebellion?</a:t>
            </a:r>
          </a:p>
        </p:txBody>
      </p:sp>
    </p:spTree>
    <p:extLst>
      <p:ext uri="{BB962C8B-B14F-4D97-AF65-F5344CB8AC3E}">
        <p14:creationId xmlns:p14="http://schemas.microsoft.com/office/powerpoint/2010/main" val="35806496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450</Words>
  <Application>Microsoft Office PowerPoint</Application>
  <PresentationFormat>A4 Paper (210x297 mm)</PresentationFormat>
  <Paragraphs>39</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Azhar</dc:creator>
  <cp:lastModifiedBy>Aaron Azhar</cp:lastModifiedBy>
  <cp:revision>1</cp:revision>
  <dcterms:created xsi:type="dcterms:W3CDTF">2020-04-27T16:55:48Z</dcterms:created>
  <dcterms:modified xsi:type="dcterms:W3CDTF">2020-04-27T16:57:04Z</dcterms:modified>
</cp:coreProperties>
</file>