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4"/>
  </p:notesMasterIdLst>
  <p:sldIdLst>
    <p:sldId id="282" r:id="rId4"/>
    <p:sldId id="257" r:id="rId5"/>
    <p:sldId id="276" r:id="rId6"/>
    <p:sldId id="280" r:id="rId7"/>
    <p:sldId id="281" r:id="rId8"/>
    <p:sldId id="273" r:id="rId9"/>
    <p:sldId id="274" r:id="rId10"/>
    <p:sldId id="277" r:id="rId11"/>
    <p:sldId id="271"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31">
          <p15:clr>
            <a:srgbClr val="A4A3A4"/>
          </p15:clr>
        </p15:guide>
        <p15:guide id="3" orient="horz" pos="3888">
          <p15:clr>
            <a:srgbClr val="A4A3A4"/>
          </p15:clr>
        </p15:guide>
        <p15:guide id="4" pos="2890">
          <p15:clr>
            <a:srgbClr val="A4A3A4"/>
          </p15:clr>
        </p15:guide>
        <p15:guide id="5" pos="400">
          <p15:clr>
            <a:srgbClr val="A4A3A4"/>
          </p15:clr>
        </p15:guide>
        <p15:guide id="6" pos="54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05A"/>
    <a:srgbClr val="38005A"/>
    <a:srgbClr val="400064"/>
    <a:srgbClr val="4D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504" autoAdjust="0"/>
  </p:normalViewPr>
  <p:slideViewPr>
    <p:cSldViewPr snapToGrid="0" snapToObjects="1">
      <p:cViewPr varScale="1">
        <p:scale>
          <a:sx n="82" d="100"/>
          <a:sy n="82" d="100"/>
        </p:scale>
        <p:origin x="2480" y="176"/>
      </p:cViewPr>
      <p:guideLst>
        <p:guide orient="horz" pos="2160"/>
        <p:guide orient="horz" pos="331"/>
        <p:guide orient="horz" pos="3888"/>
        <p:guide pos="2890"/>
        <p:guide pos="400"/>
        <p:guide pos="541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9AFDD-23F1-4CFA-92B6-F65A88FE8B15}" type="datetimeFigureOut">
              <a:rPr lang="en-GB" smtClean="0"/>
              <a:t>10/01/2020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6EC31-CA40-4B64-BD09-38C623236081}" type="slidenum">
              <a:rPr lang="en-GB" smtClean="0"/>
              <a:t>‹#›</a:t>
            </a:fld>
            <a:endParaRPr lang="en-GB"/>
          </a:p>
        </p:txBody>
      </p:sp>
    </p:spTree>
    <p:extLst>
      <p:ext uri="{BB962C8B-B14F-4D97-AF65-F5344CB8AC3E}">
        <p14:creationId xmlns:p14="http://schemas.microsoft.com/office/powerpoint/2010/main" val="252153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err="1"/>
              <a:t>Wildchild’s</a:t>
            </a:r>
            <a:r>
              <a:rPr lang="en-GB" dirty="0"/>
              <a:t> bell-tented village provides accommodation and somewhere to unwind and relax during children’s well-deserved downtime.</a:t>
            </a:r>
          </a:p>
          <a:p>
            <a:pPr marL="171450" indent="-171450">
              <a:buFont typeface="Arial" panose="020B0604020202020204" pitchFamily="34" charset="0"/>
              <a:buChar char="•"/>
            </a:pPr>
            <a:r>
              <a:rPr lang="en-GB" dirty="0"/>
              <a:t>The tents are set up with separate male and female sleeping areas, and teachers’ tents situated among children’s tents.</a:t>
            </a:r>
          </a:p>
          <a:p>
            <a:pPr marL="171450" indent="-171450">
              <a:buFont typeface="Arial" panose="020B0604020202020204" pitchFamily="34" charset="0"/>
              <a:buChar char="•"/>
            </a:pPr>
            <a:r>
              <a:rPr lang="en-GB" dirty="0"/>
              <a:t>There is a separate toilet / shower block for children to use during the day, and night time toilets are available on the campsite.  There is a motion-</a:t>
            </a:r>
            <a:r>
              <a:rPr lang="en-GB" dirty="0" err="1"/>
              <a:t>sensored</a:t>
            </a:r>
            <a:r>
              <a:rPr lang="en-GB" dirty="0"/>
              <a:t> lighting system on the camp which operates </a:t>
            </a:r>
            <a:r>
              <a:rPr lang="en-GB"/>
              <a:t>at night-time.</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EE6EC31-CA40-4B64-BD09-38C623236081}" type="slidenum">
              <a:rPr lang="en-GB" smtClean="0"/>
              <a:t>4</a:t>
            </a:fld>
            <a:endParaRPr lang="en-GB"/>
          </a:p>
        </p:txBody>
      </p:sp>
    </p:spTree>
    <p:extLst>
      <p:ext uri="{BB962C8B-B14F-4D97-AF65-F5344CB8AC3E}">
        <p14:creationId xmlns:p14="http://schemas.microsoft.com/office/powerpoint/2010/main" val="387046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Children’s tents sleep 6 on 3 bunk beds. </a:t>
            </a:r>
          </a:p>
          <a:p>
            <a:pPr marL="171450" indent="-171450">
              <a:buFont typeface="Arial" panose="020B0604020202020204" pitchFamily="34" charset="0"/>
              <a:buChar char="•"/>
            </a:pPr>
            <a:r>
              <a:rPr lang="en-GB" dirty="0"/>
              <a:t>Teachers will allocate children to (single sex) tents in advance of the trip.</a:t>
            </a:r>
          </a:p>
          <a:p>
            <a:pPr marL="171450" indent="-171450">
              <a:buFont typeface="Arial" panose="020B0604020202020204" pitchFamily="34" charset="0"/>
              <a:buChar char="•"/>
            </a:pPr>
            <a:r>
              <a:rPr lang="en-GB" dirty="0"/>
              <a:t>Teacher tents sleep 2 in separate, partitioned sleeping areas on double inflatable mattresses.</a:t>
            </a:r>
          </a:p>
          <a:p>
            <a:pPr marL="171450" indent="-171450">
              <a:buFont typeface="Arial" panose="020B0604020202020204" pitchFamily="34" charset="0"/>
              <a:buChar char="•"/>
            </a:pPr>
            <a:r>
              <a:rPr lang="en-GB" dirty="0"/>
              <a:t>Children and teachers will need to bring their own bedding and pillow.</a:t>
            </a:r>
          </a:p>
          <a:p>
            <a:pPr marL="171450" indent="-171450">
              <a:buFont typeface="Arial" panose="020B0604020202020204" pitchFamily="34" charset="0"/>
              <a:buChar char="•"/>
            </a:pPr>
            <a:r>
              <a:rPr lang="en-GB" dirty="0"/>
              <a:t>We strongly advise all season sleeping bags even in the summer, as it can feel cold at night. Or plenty of warm layers / extra blanket.</a:t>
            </a:r>
          </a:p>
        </p:txBody>
      </p:sp>
      <p:sp>
        <p:nvSpPr>
          <p:cNvPr id="4" name="Slide Number Placeholder 3"/>
          <p:cNvSpPr>
            <a:spLocks noGrp="1"/>
          </p:cNvSpPr>
          <p:nvPr>
            <p:ph type="sldNum" sz="quarter" idx="10"/>
          </p:nvPr>
        </p:nvSpPr>
        <p:spPr/>
        <p:txBody>
          <a:bodyPr/>
          <a:lstStyle/>
          <a:p>
            <a:fld id="{EEE6EC31-CA40-4B64-BD09-38C623236081}" type="slidenum">
              <a:rPr lang="en-GB" smtClean="0"/>
              <a:t>5</a:t>
            </a:fld>
            <a:endParaRPr lang="en-GB"/>
          </a:p>
        </p:txBody>
      </p:sp>
    </p:spTree>
    <p:extLst>
      <p:ext uri="{BB962C8B-B14F-4D97-AF65-F5344CB8AC3E}">
        <p14:creationId xmlns:p14="http://schemas.microsoft.com/office/powerpoint/2010/main" val="211198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At Wildchild our aim is to help children discover the joy of the great outdoors.  Our focus is on providing high quality outdoor experiences that help children to engage with nature, encourage exploration, teamwork and creativity. </a:t>
            </a:r>
          </a:p>
          <a:p>
            <a:pPr marL="171450" indent="-171450">
              <a:buFont typeface="Arial" panose="020B0604020202020204" pitchFamily="34" charset="0"/>
              <a:buChar char="•"/>
            </a:pPr>
            <a:r>
              <a:rPr lang="en-GB" dirty="0"/>
              <a:t>We work with schools to develop an itinerary that offers a combination of outdoor adventure activities and </a:t>
            </a:r>
            <a:r>
              <a:rPr lang="en-GB" dirty="0" err="1"/>
              <a:t>bushcraft</a:t>
            </a:r>
            <a:r>
              <a:rPr lang="en-GB" dirty="0"/>
              <a:t>, survival skills building sessions.</a:t>
            </a:r>
          </a:p>
          <a:p>
            <a:pPr marL="171450" indent="-171450">
              <a:buFont typeface="Arial" panose="020B0604020202020204" pitchFamily="34" charset="0"/>
              <a:buChar char="•"/>
            </a:pPr>
            <a:r>
              <a:rPr lang="en-GB" dirty="0"/>
              <a:t>Activities are accessible for all children, and rather than pushing children to go highest or fastest, we encourage perseverance, self-motivation and the willingness to set new goals and test their own limits.</a:t>
            </a:r>
          </a:p>
          <a:p>
            <a:pPr marL="171450" indent="-171450">
              <a:buFont typeface="Arial" panose="020B0604020202020204" pitchFamily="34" charset="0"/>
              <a:buChar char="•"/>
            </a:pPr>
            <a:r>
              <a:rPr lang="en-GB" dirty="0" err="1"/>
              <a:t>Wilchild</a:t>
            </a:r>
            <a:r>
              <a:rPr lang="en-GB" dirty="0"/>
              <a:t> instructors are fully trained, DBS checked and hold qualifications in all the relevant activities they teach.</a:t>
            </a:r>
          </a:p>
          <a:p>
            <a:pPr marL="171450" indent="-171450">
              <a:buFont typeface="Arial" panose="020B0604020202020204" pitchFamily="34" charset="0"/>
              <a:buChar char="•"/>
            </a:pPr>
            <a:r>
              <a:rPr lang="en-GB" dirty="0"/>
              <a:t>Children will be split into groups for most of the activities.</a:t>
            </a:r>
          </a:p>
          <a:p>
            <a:pPr marL="171450" indent="-171450">
              <a:buFont typeface="Arial" panose="020B0604020202020204" pitchFamily="34" charset="0"/>
              <a:buChar char="•"/>
            </a:pPr>
            <a:r>
              <a:rPr lang="en-GB" dirty="0"/>
              <a:t>There will be a Wildchild instructor and a teacher with every activity group.</a:t>
            </a:r>
          </a:p>
          <a:p>
            <a:pPr marL="171450" indent="-171450">
              <a:buFont typeface="Arial" panose="020B0604020202020204" pitchFamily="34" charset="0"/>
              <a:buChar char="•"/>
            </a:pPr>
            <a:r>
              <a:rPr lang="en-GB" dirty="0"/>
              <a:t>In the evening, we enjoy group time around the campfire playing games, reflecting on the day and sharing stories. </a:t>
            </a:r>
            <a:endParaRPr lang="en-GB" b="1" dirty="0"/>
          </a:p>
          <a:p>
            <a:pPr marL="171450" indent="-171450">
              <a:buFont typeface="Arial" panose="020B0604020202020204" pitchFamily="34" charset="0"/>
              <a:buChar char="•"/>
            </a:pPr>
            <a:r>
              <a:rPr lang="en-GB" b="0" dirty="0"/>
              <a:t>Children and teachers are welcome to prepare songs, bring instruments for musical performances or prepare entertainment for this time around the campfire.</a:t>
            </a:r>
          </a:p>
        </p:txBody>
      </p:sp>
      <p:sp>
        <p:nvSpPr>
          <p:cNvPr id="4" name="Slide Number Placeholder 3"/>
          <p:cNvSpPr>
            <a:spLocks noGrp="1"/>
          </p:cNvSpPr>
          <p:nvPr>
            <p:ph type="sldNum" sz="quarter" idx="10"/>
          </p:nvPr>
        </p:nvSpPr>
        <p:spPr/>
        <p:txBody>
          <a:bodyPr/>
          <a:lstStyle/>
          <a:p>
            <a:fld id="{EEE6EC31-CA40-4B64-BD09-38C623236081}" type="slidenum">
              <a:rPr lang="en-GB" smtClean="0"/>
              <a:t>6</a:t>
            </a:fld>
            <a:endParaRPr lang="en-GB"/>
          </a:p>
        </p:txBody>
      </p:sp>
    </p:spTree>
    <p:extLst>
      <p:ext uri="{BB962C8B-B14F-4D97-AF65-F5344CB8AC3E}">
        <p14:creationId xmlns:p14="http://schemas.microsoft.com/office/powerpoint/2010/main" val="249661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an example of what your child could expect on the first day of their Wildchild Adventure.</a:t>
            </a:r>
          </a:p>
          <a:p>
            <a:pPr marL="171450" indent="-171450">
              <a:buFont typeface="Arial" panose="020B0604020202020204" pitchFamily="34" charset="0"/>
              <a:buChar char="•"/>
            </a:pPr>
            <a:r>
              <a:rPr lang="en-GB" dirty="0"/>
              <a:t>On arrival, children will walk from the coach drop-off point to the campsite. Please ensure as much as possible that they bring all luggage in a large rucksack and avoid cases with wheels (due to the rough terrain) or bags that are difficult to carry.</a:t>
            </a:r>
          </a:p>
          <a:p>
            <a:pPr marL="171450" indent="-171450">
              <a:buFont typeface="Arial" panose="020B0604020202020204" pitchFamily="34" charset="0"/>
              <a:buChar char="•"/>
            </a:pPr>
            <a:r>
              <a:rPr lang="en-GB" dirty="0"/>
              <a:t>After a brief welcome session, children will be shown to their tents where they will have time to unpack their sleeping bag ready for the evening if they’d like to, and spend some time getting to know their tentmates.</a:t>
            </a:r>
          </a:p>
          <a:p>
            <a:pPr marL="171450" indent="-171450">
              <a:buFont typeface="Arial" panose="020B0604020202020204" pitchFamily="34" charset="0"/>
              <a:buChar char="•"/>
            </a:pPr>
            <a:r>
              <a:rPr lang="en-GB" dirty="0"/>
              <a:t>The first activity will generally be along the lines of scavenger hunting and building bug shelters, as a way to get to know the new natural environment that will be their home for the duration of the trip.</a:t>
            </a:r>
          </a:p>
          <a:p>
            <a:pPr marL="171450" indent="-171450">
              <a:buFont typeface="Arial" panose="020B0604020202020204" pitchFamily="34" charset="0"/>
              <a:buChar char="•"/>
            </a:pPr>
            <a:r>
              <a:rPr lang="en-GB" dirty="0"/>
              <a:t>Over the course of the day and in their groups, children can expect to take part in five or six different activities, usually a combination of outdoor adventures such as abseiling, archery and climbing, teambuilding games and </a:t>
            </a:r>
            <a:r>
              <a:rPr lang="en-GB" dirty="0" err="1"/>
              <a:t>bushcraft</a:t>
            </a:r>
            <a:r>
              <a:rPr lang="en-GB" dirty="0"/>
              <a:t> sessions. </a:t>
            </a:r>
          </a:p>
          <a:p>
            <a:pPr marL="171450" indent="-171450">
              <a:buFont typeface="Arial" panose="020B0604020202020204" pitchFamily="34" charset="0"/>
              <a:buChar char="•"/>
            </a:pPr>
            <a:r>
              <a:rPr lang="en-GB" dirty="0"/>
              <a:t>We also have evening activities to enjoy after dinner and before the downtime the campfire.</a:t>
            </a:r>
          </a:p>
        </p:txBody>
      </p:sp>
      <p:sp>
        <p:nvSpPr>
          <p:cNvPr id="4" name="Slide Number Placeholder 3"/>
          <p:cNvSpPr>
            <a:spLocks noGrp="1"/>
          </p:cNvSpPr>
          <p:nvPr>
            <p:ph type="sldNum" sz="quarter" idx="10"/>
          </p:nvPr>
        </p:nvSpPr>
        <p:spPr/>
        <p:txBody>
          <a:bodyPr/>
          <a:lstStyle/>
          <a:p>
            <a:fld id="{EEE6EC31-CA40-4B64-BD09-38C623236081}" type="slidenum">
              <a:rPr lang="en-GB" smtClean="0"/>
              <a:t>7</a:t>
            </a:fld>
            <a:endParaRPr lang="en-GB"/>
          </a:p>
        </p:txBody>
      </p:sp>
    </p:spTree>
    <p:extLst>
      <p:ext uri="{BB962C8B-B14F-4D97-AF65-F5344CB8AC3E}">
        <p14:creationId xmlns:p14="http://schemas.microsoft.com/office/powerpoint/2010/main" val="256583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Meals are freshly prepared on site by Phasels catering staff. </a:t>
            </a:r>
          </a:p>
          <a:p>
            <a:pPr marL="171450" indent="-171450">
              <a:buFont typeface="Arial" panose="020B0604020202020204" pitchFamily="34" charset="0"/>
              <a:buChar char="•"/>
            </a:pPr>
            <a:r>
              <a:rPr lang="en-GB" dirty="0"/>
              <a:t>This is a sample of what children can expect. </a:t>
            </a:r>
          </a:p>
          <a:p>
            <a:pPr marL="171450" indent="-171450">
              <a:buFont typeface="Arial" panose="020B0604020202020204" pitchFamily="34" charset="0"/>
              <a:buChar char="•"/>
            </a:pPr>
            <a:r>
              <a:rPr lang="en-GB" dirty="0"/>
              <a:t>As much as possible meals will include a balance of fruit and vegetables, carbohydrates and protein, to give children the energy they need for the day.</a:t>
            </a:r>
          </a:p>
          <a:p>
            <a:pPr marL="171450" indent="-171450">
              <a:buFont typeface="Arial" panose="020B0604020202020204" pitchFamily="34" charset="0"/>
              <a:buChar char="•"/>
            </a:pPr>
            <a:r>
              <a:rPr lang="en-GB" dirty="0"/>
              <a:t>Other than packed lunch for Day 1, we ask that children do not bring additional snacks. To avoid attracting the local squirrels, we have a ‘no food in tents’ policy.</a:t>
            </a:r>
          </a:p>
        </p:txBody>
      </p:sp>
      <p:sp>
        <p:nvSpPr>
          <p:cNvPr id="4" name="Slide Number Placeholder 3"/>
          <p:cNvSpPr>
            <a:spLocks noGrp="1"/>
          </p:cNvSpPr>
          <p:nvPr>
            <p:ph type="sldNum" sz="quarter" idx="10"/>
          </p:nvPr>
        </p:nvSpPr>
        <p:spPr/>
        <p:txBody>
          <a:bodyPr/>
          <a:lstStyle/>
          <a:p>
            <a:fld id="{EEE6EC31-CA40-4B64-BD09-38C623236081}" type="slidenum">
              <a:rPr lang="en-GB" smtClean="0"/>
              <a:t>8</a:t>
            </a:fld>
            <a:endParaRPr lang="en-GB"/>
          </a:p>
        </p:txBody>
      </p:sp>
    </p:spTree>
    <p:extLst>
      <p:ext uri="{BB962C8B-B14F-4D97-AF65-F5344CB8AC3E}">
        <p14:creationId xmlns:p14="http://schemas.microsoft.com/office/powerpoint/2010/main" val="389916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a list of the key items children should bring with them. A detailed kit list is available on the Wildchild website.</a:t>
            </a:r>
          </a:p>
          <a:p>
            <a:pPr marL="171450" indent="-171450">
              <a:buFont typeface="Arial" panose="020B0604020202020204" pitchFamily="34" charset="0"/>
              <a:buChar char="•"/>
            </a:pPr>
            <a:r>
              <a:rPr lang="en-GB" dirty="0"/>
              <a:t>Very important to stress that any clothes / shoes the children bring with them you should be prepared to get dirty.</a:t>
            </a:r>
          </a:p>
          <a:p>
            <a:pPr marL="171450" indent="-171450">
              <a:buFont typeface="Arial" panose="020B0604020202020204" pitchFamily="34" charset="0"/>
              <a:buChar char="•"/>
            </a:pPr>
            <a:r>
              <a:rPr lang="en-GB" dirty="0"/>
              <a:t>Plenty of layers. Comfortable clothing like </a:t>
            </a:r>
            <a:r>
              <a:rPr lang="en-GB" dirty="0" err="1"/>
              <a:t>tshirts</a:t>
            </a:r>
            <a:r>
              <a:rPr lang="en-GB" dirty="0"/>
              <a:t>, sweatshirts, hoodies, waterproof jackets are a must.</a:t>
            </a:r>
          </a:p>
          <a:p>
            <a:pPr marL="171450" indent="-171450">
              <a:buFont typeface="Arial" panose="020B0604020202020204" pitchFamily="34" charset="0"/>
              <a:buChar char="•"/>
            </a:pPr>
            <a:r>
              <a:rPr lang="en-GB" dirty="0"/>
              <a:t>The ground is likely to be muddy even in summer so sturdy walking boots / wellies are ideal, as well as old trainers.</a:t>
            </a:r>
          </a:p>
          <a:p>
            <a:pPr marL="171450" indent="-171450">
              <a:buFont typeface="Arial" panose="020B0604020202020204" pitchFamily="34" charset="0"/>
              <a:buChar char="•"/>
            </a:pPr>
            <a:r>
              <a:rPr lang="en-GB" dirty="0"/>
              <a:t>There are water taps available throughout the site for children to fill up their bottle to ensure they stay hydrated, so please make sure they do have a bottle with them.</a:t>
            </a:r>
          </a:p>
          <a:p>
            <a:pPr marL="171450" indent="-171450">
              <a:buFont typeface="Arial" panose="020B0604020202020204" pitchFamily="34" charset="0"/>
              <a:buChar char="•"/>
            </a:pPr>
            <a:r>
              <a:rPr lang="en-GB" dirty="0"/>
              <a:t>No valuables / electronic items please. </a:t>
            </a:r>
          </a:p>
        </p:txBody>
      </p:sp>
      <p:sp>
        <p:nvSpPr>
          <p:cNvPr id="4" name="Slide Number Placeholder 3"/>
          <p:cNvSpPr>
            <a:spLocks noGrp="1"/>
          </p:cNvSpPr>
          <p:nvPr>
            <p:ph type="sldNum" sz="quarter" idx="10"/>
          </p:nvPr>
        </p:nvSpPr>
        <p:spPr/>
        <p:txBody>
          <a:bodyPr/>
          <a:lstStyle/>
          <a:p>
            <a:fld id="{EEE6EC31-CA40-4B64-BD09-38C623236081}" type="slidenum">
              <a:rPr lang="en-GB" smtClean="0"/>
              <a:t>9</a:t>
            </a:fld>
            <a:endParaRPr lang="en-GB"/>
          </a:p>
        </p:txBody>
      </p:sp>
    </p:spTree>
    <p:extLst>
      <p:ext uri="{BB962C8B-B14F-4D97-AF65-F5344CB8AC3E}">
        <p14:creationId xmlns:p14="http://schemas.microsoft.com/office/powerpoint/2010/main" val="359911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E6EC31-CA40-4B64-BD09-38C623236081}" type="slidenum">
              <a:rPr lang="en-GB" smtClean="0"/>
              <a:t>10</a:t>
            </a:fld>
            <a:endParaRPr lang="en-GB"/>
          </a:p>
        </p:txBody>
      </p:sp>
    </p:spTree>
    <p:extLst>
      <p:ext uri="{BB962C8B-B14F-4D97-AF65-F5344CB8AC3E}">
        <p14:creationId xmlns:p14="http://schemas.microsoft.com/office/powerpoint/2010/main" val="403017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E2A7F27-D6B5-B54B-9B64-CA69ED204920}" type="datetimeFigureOut">
              <a:rPr lang="en-US" smtClean="0"/>
              <a:pPr/>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E2A7F27-D6B5-B54B-9B64-CA69ED204920}" type="datetimeFigureOut">
              <a:rPr lang="en-US" smtClean="0"/>
              <a:pPr/>
              <a:t>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E2A7F27-D6B5-B54B-9B64-CA69ED204920}" type="datetimeFigureOut">
              <a:rPr lang="en-US" smtClean="0"/>
              <a:pPr/>
              <a:t>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A7F27-D6B5-B54B-9B64-CA69ED204920}" type="datetimeFigureOut">
              <a:rPr lang="en-US" smtClean="0"/>
              <a:pPr/>
              <a:t>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2A7F27-D6B5-B54B-9B64-CA69ED204920}" type="datetimeFigureOut">
              <a:rPr lang="en-US" smtClean="0"/>
              <a:pPr/>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2A7F27-D6B5-B54B-9B64-CA69ED204920}" type="datetimeFigureOut">
              <a:rPr lang="en-US" smtClean="0"/>
              <a:pPr/>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E2A7F27-D6B5-B54B-9B64-CA69ED204920}" type="datetimeFigureOut">
              <a:rPr lang="en-US" smtClean="0"/>
              <a:pPr/>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E2A7F27-D6B5-B54B-9B64-CA69ED204920}" type="datetimeFigureOut">
              <a:rPr lang="en-US" smtClean="0"/>
              <a:pPr/>
              <a:t>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E2A7F27-D6B5-B54B-9B64-CA69ED204920}" type="datetimeFigureOut">
              <a:rPr lang="en-US" smtClean="0"/>
              <a:pPr/>
              <a:t>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A7F27-D6B5-B54B-9B64-CA69ED204920}" type="datetimeFigureOut">
              <a:rPr lang="en-US" smtClean="0"/>
              <a:pPr/>
              <a:t>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2A7F27-D6B5-B54B-9B64-CA69ED204920}" type="datetimeFigureOut">
              <a:rPr lang="en-US" smtClean="0"/>
              <a:pPr/>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2A7F27-D6B5-B54B-9B64-CA69ED204920}" type="datetimeFigureOut">
              <a:rPr lang="en-US" smtClean="0"/>
              <a:pPr/>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2A7F27-D6B5-B54B-9B64-CA69ED204920}" type="datetimeFigureOut">
              <a:rPr lang="en-US" smtClean="0"/>
              <a:pPr/>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E2A7F27-D6B5-B54B-9B64-CA69ED204920}" type="datetimeFigureOut">
              <a:rPr lang="en-US" smtClean="0"/>
              <a:pPr/>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E2A7F27-D6B5-B54B-9B64-CA69ED204920}" type="datetimeFigureOut">
              <a:rPr lang="en-US" smtClean="0"/>
              <a:pPr/>
              <a:t>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E2A7F27-D6B5-B54B-9B64-CA69ED204920}" type="datetimeFigureOut">
              <a:rPr lang="en-US" smtClean="0"/>
              <a:pPr/>
              <a:t>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A7F27-D6B5-B54B-9B64-CA69ED204920}" type="datetimeFigureOut">
              <a:rPr lang="en-US" smtClean="0"/>
              <a:pPr/>
              <a:t>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2A7F27-D6B5-B54B-9B64-CA69ED204920}" type="datetimeFigureOut">
              <a:rPr lang="en-US" smtClean="0"/>
              <a:pPr/>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2A7F27-D6B5-B54B-9B64-CA69ED204920}" type="datetimeFigureOut">
              <a:rPr lang="en-US" smtClean="0"/>
              <a:pPr/>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0B149-DC88-834E-8A04-C9FDFE3ABA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005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00913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A7F27-D6B5-B54B-9B64-CA69ED204920}" type="datetimeFigureOut">
              <a:rPr lang="en-US" smtClean="0"/>
              <a:pPr/>
              <a:t>1/10/20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005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00913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A7F27-D6B5-B54B-9B64-CA69ED204920}" type="datetimeFigureOut">
              <a:rPr lang="en-US" smtClean="0"/>
              <a:pPr/>
              <a:t>1/10/20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2005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00913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A7F27-D6B5-B54B-9B64-CA69ED204920}" type="datetimeFigureOut">
              <a:rPr lang="en-US" smtClean="0"/>
              <a:pPr/>
              <a:t>1/10/20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vimeo.com/224365018"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Layout" Target="../slideLayouts/slideLayout20.xml"/><Relationship Id="rId5"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1.png"/><Relationship Id="rId4" Type="http://schemas.openxmlformats.org/officeDocument/2006/relationships/image" Target="../media/image10.pd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1.png"/><Relationship Id="rId4" Type="http://schemas.openxmlformats.org/officeDocument/2006/relationships/image" Target="../media/image1.pd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21905" y="3650106"/>
            <a:ext cx="5105400" cy="1752600"/>
          </a:xfrm>
        </p:spPr>
        <p:txBody>
          <a:bodyPr>
            <a:normAutofit/>
          </a:bodyPr>
          <a:lstStyle/>
          <a:p>
            <a:r>
              <a:rPr lang="en-US" sz="3700" baseline="30000" dirty="0">
                <a:solidFill>
                  <a:srgbClr val="FFFFFF"/>
                </a:solidFill>
                <a:latin typeface="Arial"/>
                <a:cs typeface="Arial"/>
              </a:rPr>
              <a:t>Inspiring a lifetime of adventure</a:t>
            </a:r>
          </a:p>
        </p:txBody>
      </p:sp>
      <p:pic>
        <p:nvPicPr>
          <p:cNvPr id="4" name="Picture 3" descr="MASTER wildchild white no boy (horiz).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2362200" y="2555300"/>
            <a:ext cx="4648200" cy="920436"/>
          </a:xfrm>
          <a:prstGeom prst="rect">
            <a:avLst/>
          </a:prstGeom>
        </p:spPr>
      </p:pic>
    </p:spTree>
    <p:extLst>
      <p:ext uri="{BB962C8B-B14F-4D97-AF65-F5344CB8AC3E}">
        <p14:creationId xmlns:p14="http://schemas.microsoft.com/office/powerpoint/2010/main" val="129113464"/>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361" y="4946701"/>
            <a:ext cx="7458635" cy="2667895"/>
          </a:xfrm>
        </p:spPr>
        <p:txBody>
          <a:bodyPr>
            <a:normAutofit/>
          </a:bodyPr>
          <a:lstStyle/>
          <a:p>
            <a:endParaRPr lang="en-US" sz="3200" baseline="30000" dirty="0">
              <a:solidFill>
                <a:srgbClr val="FFFFFF"/>
              </a:solidFill>
            </a:endParaRPr>
          </a:p>
          <a:p>
            <a:r>
              <a:rPr lang="en-US" sz="3200" baseline="30000" dirty="0">
                <a:solidFill>
                  <a:srgbClr val="FFFFFF"/>
                </a:solidFill>
              </a:rPr>
              <a:t>For more information and to download your parent guide and kit list visit </a:t>
            </a:r>
            <a:r>
              <a:rPr lang="en-US" sz="3200" b="1" baseline="30000" dirty="0">
                <a:solidFill>
                  <a:srgbClr val="FFFFFF"/>
                </a:solidFill>
              </a:rPr>
              <a:t>www.wildchildadventure.com</a:t>
            </a:r>
            <a:endParaRPr lang="en-US" sz="3700" b="1" baseline="30000" dirty="0">
              <a:solidFill>
                <a:schemeClr val="bg1"/>
              </a:solidFill>
              <a:latin typeface="Arial"/>
              <a:cs typeface="Arial"/>
            </a:endParaRPr>
          </a:p>
        </p:txBody>
      </p:sp>
      <p:pic>
        <p:nvPicPr>
          <p:cNvPr id="6" name="Picture 5">
            <a:extLst>
              <a:ext uri="{FF2B5EF4-FFF2-40B4-BE49-F238E27FC236}">
                <a16:creationId xmlns:a16="http://schemas.microsoft.com/office/drawing/2014/main" id="{B30DC681-C3FD-4088-B0DE-C6D2499C6FFB}"/>
              </a:ext>
            </a:extLst>
          </p:cNvPr>
          <p:cNvPicPr>
            <a:picLocks noChangeAspect="1"/>
          </p:cNvPicPr>
          <p:nvPr/>
        </p:nvPicPr>
        <p:blipFill>
          <a:blip r:embed="rId3"/>
          <a:stretch>
            <a:fillRect/>
          </a:stretch>
        </p:blipFill>
        <p:spPr>
          <a:xfrm>
            <a:off x="3322469" y="3971002"/>
            <a:ext cx="2988258" cy="592161"/>
          </a:xfrm>
          <a:prstGeom prst="rect">
            <a:avLst/>
          </a:prstGeom>
        </p:spPr>
      </p:pic>
      <p:pic>
        <p:nvPicPr>
          <p:cNvPr id="2" name="Picture 1">
            <a:extLst>
              <a:ext uri="{FF2B5EF4-FFF2-40B4-BE49-F238E27FC236}">
                <a16:creationId xmlns:a16="http://schemas.microsoft.com/office/drawing/2014/main" id="{656449BC-5326-4BF3-B970-FE4D7941721B}"/>
              </a:ext>
            </a:extLst>
          </p:cNvPr>
          <p:cNvPicPr>
            <a:picLocks noChangeAspect="1"/>
          </p:cNvPicPr>
          <p:nvPr/>
        </p:nvPicPr>
        <p:blipFill>
          <a:blip r:embed="rId4"/>
          <a:stretch>
            <a:fillRect/>
          </a:stretch>
        </p:blipFill>
        <p:spPr>
          <a:xfrm>
            <a:off x="0" y="325655"/>
            <a:ext cx="9144000" cy="3340608"/>
          </a:xfrm>
          <a:prstGeom prst="rect">
            <a:avLst/>
          </a:prstGeom>
        </p:spPr>
      </p:pic>
      <p:sp>
        <p:nvSpPr>
          <p:cNvPr id="4" name="Rectangle 3">
            <a:extLst>
              <a:ext uri="{FF2B5EF4-FFF2-40B4-BE49-F238E27FC236}">
                <a16:creationId xmlns:a16="http://schemas.microsoft.com/office/drawing/2014/main" id="{8B28662C-1778-429C-9C4A-1F5442B12B35}"/>
              </a:ext>
            </a:extLst>
          </p:cNvPr>
          <p:cNvSpPr/>
          <p:nvPr/>
        </p:nvSpPr>
        <p:spPr>
          <a:xfrm>
            <a:off x="3313262" y="4337222"/>
            <a:ext cx="4572000" cy="646331"/>
          </a:xfrm>
          <a:prstGeom prst="rect">
            <a:avLst/>
          </a:prstGeom>
        </p:spPr>
        <p:txBody>
          <a:bodyPr>
            <a:spAutoFit/>
          </a:bodyPr>
          <a:lstStyle/>
          <a:p>
            <a:br>
              <a:rPr lang="en-US" baseline="30000" dirty="0">
                <a:solidFill>
                  <a:srgbClr val="FFFFFF"/>
                </a:solidFill>
                <a:latin typeface="Arial"/>
                <a:cs typeface="Arial"/>
              </a:rPr>
            </a:br>
            <a:r>
              <a:rPr lang="en-US" sz="2400" baseline="30000" dirty="0">
                <a:solidFill>
                  <a:srgbClr val="FFFFFF"/>
                </a:solidFill>
                <a:latin typeface="Arial"/>
                <a:cs typeface="Arial"/>
              </a:rPr>
              <a:t>Inspiring a lifetime of adventure</a:t>
            </a:r>
            <a:endParaRPr lang="en-GB" sz="2400" dirty="0"/>
          </a:p>
        </p:txBody>
      </p:sp>
      <p:sp>
        <p:nvSpPr>
          <p:cNvPr id="5" name="Rectangle 4">
            <a:extLst>
              <a:ext uri="{FF2B5EF4-FFF2-40B4-BE49-F238E27FC236}">
                <a16:creationId xmlns:a16="http://schemas.microsoft.com/office/drawing/2014/main" id="{D91EDCB5-5FBE-D440-A65D-568ABC3BDD5C}"/>
              </a:ext>
            </a:extLst>
          </p:cNvPr>
          <p:cNvSpPr/>
          <p:nvPr/>
        </p:nvSpPr>
        <p:spPr>
          <a:xfrm>
            <a:off x="5599262" y="4857955"/>
            <a:ext cx="3088859" cy="369332"/>
          </a:xfrm>
          <a:prstGeom prst="rect">
            <a:avLst/>
          </a:prstGeom>
        </p:spPr>
        <p:txBody>
          <a:bodyPr wrap="none">
            <a:spAutoFit/>
          </a:bodyPr>
          <a:lstStyle/>
          <a:p>
            <a:r>
              <a:rPr lang="en-GB" dirty="0">
                <a:hlinkClick r:id="rId5"/>
              </a:rPr>
              <a:t>https://vimeo.com/224365018</a:t>
            </a:r>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a:t>Wildchild Residential Adventure </a:t>
            </a:r>
            <a:r>
              <a:rPr lang="en-US" dirty="0"/>
              <a:t>	</a:t>
            </a:r>
          </a:p>
        </p:txBody>
      </p:sp>
      <p:sp>
        <p:nvSpPr>
          <p:cNvPr id="3" name="Content Placeholder 2"/>
          <p:cNvSpPr>
            <a:spLocks noGrp="1"/>
          </p:cNvSpPr>
          <p:nvPr>
            <p:ph type="body" sz="half" idx="2"/>
          </p:nvPr>
        </p:nvSpPr>
        <p:spPr/>
        <p:txBody>
          <a:bodyPr>
            <a:noAutofit/>
          </a:bodyPr>
          <a:lstStyle/>
          <a:p>
            <a:pPr marL="0" indent="0" algn="ctr">
              <a:buNone/>
            </a:pPr>
            <a:r>
              <a:rPr lang="en-US" sz="1800" dirty="0"/>
              <a:t>Edmonton County</a:t>
            </a:r>
          </a:p>
          <a:p>
            <a:pPr marL="0" indent="0" algn="ctr">
              <a:buNone/>
            </a:pPr>
            <a:r>
              <a:rPr lang="en-US" sz="1800" dirty="0"/>
              <a:t>Wednesday 3</a:t>
            </a:r>
            <a:r>
              <a:rPr lang="en-US" sz="1800" baseline="30000" dirty="0"/>
              <a:t>rd</a:t>
            </a:r>
            <a:r>
              <a:rPr lang="en-US" sz="1800" dirty="0"/>
              <a:t> – Friday 5</a:t>
            </a:r>
            <a:r>
              <a:rPr lang="en-US" sz="1800" baseline="30000" dirty="0"/>
              <a:t>th</a:t>
            </a:r>
            <a:r>
              <a:rPr lang="en-US" sz="1800" dirty="0"/>
              <a:t> June 2020</a:t>
            </a:r>
          </a:p>
        </p:txBody>
      </p:sp>
      <p:pic>
        <p:nvPicPr>
          <p:cNvPr id="4" name="Picture 3" descr="MASTER wildchild white no boy (horiz).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461125" y="6037609"/>
            <a:ext cx="2225675" cy="440728"/>
          </a:xfrm>
          <a:prstGeom prst="rect">
            <a:avLst/>
          </a:prstGeom>
        </p:spPr>
      </p:pic>
      <p:pic>
        <p:nvPicPr>
          <p:cNvPr id="9" name="Picture Placeholder 8"/>
          <p:cNvPicPr>
            <a:picLocks noGrp="1" noChangeAspect="1"/>
          </p:cNvPicPr>
          <p:nvPr>
            <p:ph type="pic" idx="1"/>
          </p:nvPr>
        </p:nvPicPr>
        <p:blipFill>
          <a:blip r:embed="rId5"/>
          <a:srcRect l="5534" r="5534"/>
          <a:stretch>
            <a:fillRect/>
          </a:stretch>
        </p:blipFill>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99FE-C061-4106-9F8F-861ACB667995}"/>
              </a:ext>
            </a:extLst>
          </p:cNvPr>
          <p:cNvSpPr>
            <a:spLocks noGrp="1"/>
          </p:cNvSpPr>
          <p:nvPr>
            <p:ph type="title"/>
          </p:nvPr>
        </p:nvSpPr>
        <p:spPr>
          <a:xfrm>
            <a:off x="565688" y="74964"/>
            <a:ext cx="8229600" cy="1143000"/>
          </a:xfrm>
        </p:spPr>
        <p:txBody>
          <a:bodyPr/>
          <a:lstStyle/>
          <a:p>
            <a:pPr algn="ctr"/>
            <a:r>
              <a:rPr lang="en-GB" b="1" dirty="0"/>
              <a:t>Where the adventure happens…</a:t>
            </a:r>
          </a:p>
        </p:txBody>
      </p:sp>
      <p:sp>
        <p:nvSpPr>
          <p:cNvPr id="8" name="TextBox 7">
            <a:extLst>
              <a:ext uri="{FF2B5EF4-FFF2-40B4-BE49-F238E27FC236}">
                <a16:creationId xmlns:a16="http://schemas.microsoft.com/office/drawing/2014/main" id="{68AA32F4-1E40-4004-80CA-DEC46C37F096}"/>
              </a:ext>
            </a:extLst>
          </p:cNvPr>
          <p:cNvSpPr txBox="1"/>
          <p:nvPr/>
        </p:nvSpPr>
        <p:spPr>
          <a:xfrm>
            <a:off x="565688" y="1217964"/>
            <a:ext cx="8281102" cy="707886"/>
          </a:xfrm>
          <a:prstGeom prst="rect">
            <a:avLst/>
          </a:prstGeom>
          <a:noFill/>
        </p:spPr>
        <p:txBody>
          <a:bodyPr wrap="square" rtlCol="0">
            <a:spAutoFit/>
          </a:bodyPr>
          <a:lstStyle/>
          <a:p>
            <a:r>
              <a:rPr lang="en-GB" sz="2000" dirty="0">
                <a:solidFill>
                  <a:schemeClr val="bg1"/>
                </a:solidFill>
              </a:rPr>
              <a:t>Phasels Wood Activity Centre is a Scout Centre situated in natural woodlands in Hertfordshire, with an extensive choice  of Outdoor Adventure Activities</a:t>
            </a:r>
          </a:p>
        </p:txBody>
      </p:sp>
      <p:pic>
        <p:nvPicPr>
          <p:cNvPr id="3" name="Picture 2">
            <a:extLst>
              <a:ext uri="{FF2B5EF4-FFF2-40B4-BE49-F238E27FC236}">
                <a16:creationId xmlns:a16="http://schemas.microsoft.com/office/drawing/2014/main" id="{98A8D05C-3EED-4075-B17D-C9910CA4974B}"/>
              </a:ext>
            </a:extLst>
          </p:cNvPr>
          <p:cNvPicPr>
            <a:picLocks noChangeAspect="1"/>
          </p:cNvPicPr>
          <p:nvPr/>
        </p:nvPicPr>
        <p:blipFill>
          <a:blip r:embed="rId2"/>
          <a:stretch>
            <a:fillRect/>
          </a:stretch>
        </p:blipFill>
        <p:spPr>
          <a:xfrm>
            <a:off x="0" y="2326577"/>
            <a:ext cx="9144000" cy="3311476"/>
          </a:xfrm>
          <a:prstGeom prst="rect">
            <a:avLst/>
          </a:prstGeom>
        </p:spPr>
      </p:pic>
      <p:pic>
        <p:nvPicPr>
          <p:cNvPr id="5" name="Content Placeholder 4">
            <a:extLst>
              <a:ext uri="{FF2B5EF4-FFF2-40B4-BE49-F238E27FC236}">
                <a16:creationId xmlns:a16="http://schemas.microsoft.com/office/drawing/2014/main" id="{DF9D3BC8-B5D1-4821-B5BB-42D80A8B59E4}"/>
              </a:ext>
            </a:extLst>
          </p:cNvPr>
          <p:cNvPicPr>
            <a:picLocks noGrp="1" noChangeAspect="1"/>
          </p:cNvPicPr>
          <p:nvPr>
            <p:ph idx="1"/>
          </p:nvPr>
        </p:nvPicPr>
        <p:blipFill>
          <a:blip r:embed="rId3"/>
          <a:stretch>
            <a:fillRect/>
          </a:stretch>
        </p:blipFill>
        <p:spPr>
          <a:xfrm>
            <a:off x="7775142" y="4243719"/>
            <a:ext cx="1237122" cy="1237122"/>
          </a:xfrm>
        </p:spPr>
      </p:pic>
    </p:spTree>
    <p:extLst>
      <p:ext uri="{BB962C8B-B14F-4D97-AF65-F5344CB8AC3E}">
        <p14:creationId xmlns:p14="http://schemas.microsoft.com/office/powerpoint/2010/main" val="409011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Sleeping under canvas in our traditional bell-tents</a:t>
            </a:r>
          </a:p>
        </p:txBody>
      </p:sp>
      <p:pic>
        <p:nvPicPr>
          <p:cNvPr id="4" name="Picture 3" descr="MASTER wildchild white no boy (horiz).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461125" y="6037609"/>
            <a:ext cx="2225675" cy="440728"/>
          </a:xfrm>
          <a:prstGeom prst="rect">
            <a:avLst/>
          </a:prstGeom>
        </p:spPr>
      </p:pic>
      <p:pic>
        <p:nvPicPr>
          <p:cNvPr id="7" name="Content Placeholder 6"/>
          <p:cNvPicPr preferRelativeResize="0">
            <a:picLocks noGrp="1" noChangeAspect="1"/>
          </p:cNvPicPr>
          <p:nvPr>
            <p:ph idx="1"/>
          </p:nvPr>
        </p:nvPicPr>
        <p:blipFill rotWithShape="1">
          <a:blip r:embed="rId5"/>
          <a:srcRect t="-20262" b="20262"/>
          <a:stretch/>
        </p:blipFill>
        <p:spPr>
          <a:xfrm>
            <a:off x="440053" y="435275"/>
            <a:ext cx="8246747" cy="5500516"/>
          </a:xfrm>
        </p:spPr>
      </p:pic>
    </p:spTree>
    <p:extLst>
      <p:ext uri="{BB962C8B-B14F-4D97-AF65-F5344CB8AC3E}">
        <p14:creationId xmlns:p14="http://schemas.microsoft.com/office/powerpoint/2010/main" val="5002039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Spacious and comfortable accommodation for pupils and teachers</a:t>
            </a:r>
          </a:p>
        </p:txBody>
      </p:sp>
      <p:sp>
        <p:nvSpPr>
          <p:cNvPr id="7" name="Text Placeholder 6"/>
          <p:cNvSpPr>
            <a:spLocks noGrp="1"/>
          </p:cNvSpPr>
          <p:nvPr>
            <p:ph type="body" idx="1"/>
          </p:nvPr>
        </p:nvSpPr>
        <p:spPr>
          <a:xfrm>
            <a:off x="604837" y="1215232"/>
            <a:ext cx="4040188" cy="639762"/>
          </a:xfrm>
        </p:spPr>
        <p:txBody>
          <a:bodyPr>
            <a:normAutofit/>
          </a:bodyPr>
          <a:lstStyle/>
          <a:p>
            <a:r>
              <a:rPr lang="en-GB" dirty="0"/>
              <a:t>		</a:t>
            </a:r>
          </a:p>
        </p:txBody>
      </p:sp>
      <p:pic>
        <p:nvPicPr>
          <p:cNvPr id="14" name="Content Placeholder 13"/>
          <p:cNvPicPr>
            <a:picLocks noGrp="1" noChangeAspect="1"/>
          </p:cNvPicPr>
          <p:nvPr>
            <p:ph sz="quarter" idx="4"/>
          </p:nvPr>
        </p:nvPicPr>
        <p:blipFill>
          <a:blip r:embed="rId3"/>
          <a:stretch>
            <a:fillRect/>
          </a:stretch>
        </p:blipFill>
        <p:spPr>
          <a:xfrm>
            <a:off x="4645025" y="2511658"/>
            <a:ext cx="4041775" cy="2695832"/>
          </a:xfrm>
        </p:spPr>
      </p:pic>
      <p:pic>
        <p:nvPicPr>
          <p:cNvPr id="4" name="Picture 3" descr="MASTER wildchild white no boy (horiz).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61125" y="6037609"/>
            <a:ext cx="2225675" cy="440728"/>
          </a:xfrm>
          <a:prstGeom prst="rect">
            <a:avLst/>
          </a:prstGeom>
        </p:spPr>
      </p:pic>
      <p:pic>
        <p:nvPicPr>
          <p:cNvPr id="13" name="Content Placeholder 12"/>
          <p:cNvPicPr>
            <a:picLocks noGrp="1" noChangeAspect="1"/>
          </p:cNvPicPr>
          <p:nvPr>
            <p:ph sz="half" idx="2"/>
          </p:nvPr>
        </p:nvPicPr>
        <p:blipFill>
          <a:blip r:embed="rId6"/>
          <a:stretch>
            <a:fillRect/>
          </a:stretch>
        </p:blipFill>
        <p:spPr>
          <a:xfrm>
            <a:off x="457200" y="2512717"/>
            <a:ext cx="4040188" cy="2694773"/>
          </a:xfrm>
        </p:spPr>
      </p:pic>
    </p:spTree>
    <p:extLst>
      <p:ext uri="{BB962C8B-B14F-4D97-AF65-F5344CB8AC3E}">
        <p14:creationId xmlns:p14="http://schemas.microsoft.com/office/powerpoint/2010/main" val="256940736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stretch>
            <a:fillRect/>
          </a:stretch>
        </p:blipFill>
        <p:spPr>
          <a:xfrm>
            <a:off x="414626" y="3555834"/>
            <a:ext cx="4143519" cy="3112818"/>
          </a:xfrm>
        </p:spPr>
      </p:pic>
      <p:sp>
        <p:nvSpPr>
          <p:cNvPr id="2" name="Title 1"/>
          <p:cNvSpPr>
            <a:spLocks noGrp="1"/>
          </p:cNvSpPr>
          <p:nvPr>
            <p:ph type="title"/>
          </p:nvPr>
        </p:nvSpPr>
        <p:spPr/>
        <p:txBody>
          <a:bodyPr/>
          <a:lstStyle/>
          <a:p>
            <a:pPr algn="ctr"/>
            <a:r>
              <a:rPr lang="en-US" dirty="0"/>
              <a:t>Exciting Outdoor Adventure Activities</a:t>
            </a:r>
          </a:p>
        </p:txBody>
      </p:sp>
      <p:sp>
        <p:nvSpPr>
          <p:cNvPr id="6" name="Content Placeholder 5"/>
          <p:cNvSpPr>
            <a:spLocks noGrp="1"/>
          </p:cNvSpPr>
          <p:nvPr>
            <p:ph sz="half" idx="2"/>
          </p:nvPr>
        </p:nvSpPr>
        <p:spPr/>
        <p:txBody>
          <a:bodyPr>
            <a:normAutofit fontScale="92500" lnSpcReduction="10000"/>
          </a:bodyPr>
          <a:lstStyle/>
          <a:p>
            <a:r>
              <a:rPr lang="en-GB" sz="2000" dirty="0"/>
              <a:t>Wild Survivor </a:t>
            </a:r>
            <a:r>
              <a:rPr lang="en-GB" sz="2000" dirty="0" err="1"/>
              <a:t>Bushcraft</a:t>
            </a:r>
            <a:r>
              <a:rPr lang="en-GB" sz="2000" dirty="0"/>
              <a:t> (Shelter building/Fire-lighting/Survival skills/Camp-fire cooking)</a:t>
            </a:r>
          </a:p>
          <a:p>
            <a:endParaRPr lang="en-GB" sz="2000" dirty="0"/>
          </a:p>
          <a:p>
            <a:r>
              <a:rPr lang="en-GB" sz="2000" dirty="0"/>
              <a:t>Team-building activities</a:t>
            </a:r>
          </a:p>
          <a:p>
            <a:endParaRPr lang="en-GB" sz="2000" dirty="0"/>
          </a:p>
          <a:p>
            <a:r>
              <a:rPr lang="en-GB" sz="2000" dirty="0"/>
              <a:t>Outdoor adventurous activities, including high-ropes and zipwire. </a:t>
            </a:r>
          </a:p>
          <a:p>
            <a:endParaRPr lang="en-GB" sz="2000" dirty="0"/>
          </a:p>
          <a:p>
            <a:r>
              <a:rPr lang="en-GB" sz="2000" dirty="0"/>
              <a:t>Evening Games and Toboggans</a:t>
            </a:r>
          </a:p>
          <a:p>
            <a:endParaRPr lang="en-GB" sz="2000" dirty="0"/>
          </a:p>
          <a:p>
            <a:r>
              <a:rPr lang="en-GB" sz="2000" dirty="0"/>
              <a:t>Camp-fire supper, songs and reflection time.</a:t>
            </a:r>
          </a:p>
        </p:txBody>
      </p:sp>
      <p:pic>
        <p:nvPicPr>
          <p:cNvPr id="4" name="Picture 3" descr="MASTER wildchild white no boy (horiz).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61125" y="6037609"/>
            <a:ext cx="2225675" cy="440728"/>
          </a:xfrm>
          <a:prstGeom prst="rect">
            <a:avLst/>
          </a:prstGeom>
        </p:spPr>
      </p:pic>
      <p:pic>
        <p:nvPicPr>
          <p:cNvPr id="3" name="Picture 2"/>
          <p:cNvPicPr>
            <a:picLocks noChangeAspect="1"/>
          </p:cNvPicPr>
          <p:nvPr/>
        </p:nvPicPr>
        <p:blipFill>
          <a:blip r:embed="rId6"/>
          <a:stretch>
            <a:fillRect/>
          </a:stretch>
        </p:blipFill>
        <p:spPr>
          <a:xfrm>
            <a:off x="457200" y="1250695"/>
            <a:ext cx="4100945" cy="2735298"/>
          </a:xfrm>
          <a:prstGeom prst="rect">
            <a:avLst/>
          </a:prstGeom>
        </p:spPr>
      </p:pic>
    </p:spTree>
    <p:extLst>
      <p:ext uri="{BB962C8B-B14F-4D97-AF65-F5344CB8AC3E}">
        <p14:creationId xmlns:p14="http://schemas.microsoft.com/office/powerpoint/2010/main" val="131949975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59960"/>
              </p:ext>
            </p:extLst>
          </p:nvPr>
        </p:nvGraphicFramePr>
        <p:xfrm>
          <a:off x="111210" y="111209"/>
          <a:ext cx="8686800" cy="6742608"/>
        </p:xfrm>
        <a:graphic>
          <a:graphicData uri="http://schemas.openxmlformats.org/drawingml/2006/table">
            <a:tbl>
              <a:tblPr firstRow="1" firstCol="1" bandRow="1" bandCol="1">
                <a:tableStyleId>{5C22544A-7EE6-4342-B048-85BDC9FD1C3A}</a:tableStyleId>
              </a:tblPr>
              <a:tblGrid>
                <a:gridCol w="1423457">
                  <a:extLst>
                    <a:ext uri="{9D8B030D-6E8A-4147-A177-3AD203B41FA5}">
                      <a16:colId xmlns:a16="http://schemas.microsoft.com/office/drawing/2014/main" val="2192812491"/>
                    </a:ext>
                  </a:extLst>
                </a:gridCol>
                <a:gridCol w="2966034">
                  <a:extLst>
                    <a:ext uri="{9D8B030D-6E8A-4147-A177-3AD203B41FA5}">
                      <a16:colId xmlns:a16="http://schemas.microsoft.com/office/drawing/2014/main" val="404625548"/>
                    </a:ext>
                  </a:extLst>
                </a:gridCol>
                <a:gridCol w="1530007">
                  <a:extLst>
                    <a:ext uri="{9D8B030D-6E8A-4147-A177-3AD203B41FA5}">
                      <a16:colId xmlns:a16="http://schemas.microsoft.com/office/drawing/2014/main" val="1721150656"/>
                    </a:ext>
                  </a:extLst>
                </a:gridCol>
                <a:gridCol w="2767302">
                  <a:extLst>
                    <a:ext uri="{9D8B030D-6E8A-4147-A177-3AD203B41FA5}">
                      <a16:colId xmlns:a16="http://schemas.microsoft.com/office/drawing/2014/main" val="1460886642"/>
                    </a:ext>
                  </a:extLst>
                </a:gridCol>
              </a:tblGrid>
              <a:tr h="500924">
                <a:tc gridSpan="4">
                  <a:txBody>
                    <a:bodyPr/>
                    <a:lstStyle/>
                    <a:p>
                      <a:pPr>
                        <a:spcAft>
                          <a:spcPts val="0"/>
                        </a:spcAft>
                      </a:pPr>
                      <a:r>
                        <a:rPr lang="en-GB" sz="1600" dirty="0">
                          <a:effectLst/>
                        </a:rPr>
                        <a:t>EXAMPLE ACTIVITY PROGRAMME - DAY 1</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88515583"/>
                  </a:ext>
                </a:extLst>
              </a:tr>
              <a:tr h="500924">
                <a:tc>
                  <a:txBody>
                    <a:bodyPr/>
                    <a:lstStyle/>
                    <a:p>
                      <a:pPr>
                        <a:spcAft>
                          <a:spcPts val="0"/>
                        </a:spcAft>
                      </a:pPr>
                      <a:r>
                        <a:rPr lang="en-GB" sz="1600" dirty="0">
                          <a:effectLst/>
                        </a:rPr>
                        <a:t>Day 1</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 </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 </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 </a:t>
                      </a:r>
                      <a:endParaRPr lang="en-GB" sz="160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3147415640"/>
                  </a:ext>
                </a:extLst>
              </a:tr>
              <a:tr h="500924">
                <a:tc>
                  <a:txBody>
                    <a:bodyPr/>
                    <a:lstStyle/>
                    <a:p>
                      <a:pPr>
                        <a:spcAft>
                          <a:spcPts val="0"/>
                        </a:spcAft>
                      </a:pPr>
                      <a:r>
                        <a:rPr lang="en-GB" sz="1600" dirty="0">
                          <a:effectLst/>
                        </a:rPr>
                        <a:t>Time</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Activity</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Group</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Meals</a:t>
                      </a:r>
                      <a:endParaRPr lang="en-GB" sz="160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4244862414"/>
                  </a:ext>
                </a:extLst>
              </a:tr>
              <a:tr h="500924">
                <a:tc>
                  <a:txBody>
                    <a:bodyPr/>
                    <a:lstStyle/>
                    <a:p>
                      <a:pPr>
                        <a:spcAft>
                          <a:spcPts val="0"/>
                        </a:spcAft>
                      </a:pPr>
                      <a:r>
                        <a:rPr lang="en-GB" sz="1600" dirty="0">
                          <a:effectLst/>
                        </a:rPr>
                        <a:t>10:00</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dirty="0">
                          <a:effectLst/>
                        </a:rPr>
                        <a:t>Arrival/Camp welcome </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All</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 </a:t>
                      </a:r>
                      <a:endParaRPr lang="en-GB" sz="160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3925276444"/>
                  </a:ext>
                </a:extLst>
              </a:tr>
              <a:tr h="500924">
                <a:tc>
                  <a:txBody>
                    <a:bodyPr/>
                    <a:lstStyle/>
                    <a:p>
                      <a:pPr>
                        <a:spcAft>
                          <a:spcPts val="0"/>
                        </a:spcAft>
                      </a:pPr>
                      <a:r>
                        <a:rPr lang="en-GB" sz="1600">
                          <a:effectLst/>
                        </a:rPr>
                        <a:t>11:00-12:30</a:t>
                      </a:r>
                      <a:endParaRPr lang="en-GB" sz="1600">
                        <a:effectLst/>
                        <a:latin typeface="Times New Roman" panose="02020603050405020304" pitchFamily="18" charset="0"/>
                        <a:ea typeface="Times New Roman" panose="02020603050405020304" pitchFamily="18" charset="0"/>
                      </a:endParaRPr>
                    </a:p>
                  </a:txBody>
                  <a:tcPr marL="61246" marR="61246" marT="0" marB="0" anchor="b"/>
                </a:tc>
                <a:tc>
                  <a:txBody>
                    <a:bodyPr/>
                    <a:lstStyle/>
                    <a:p>
                      <a:pPr>
                        <a:spcAft>
                          <a:spcPts val="0"/>
                        </a:spcAft>
                      </a:pPr>
                      <a:r>
                        <a:rPr lang="en-GB" sz="1600" dirty="0">
                          <a:effectLst/>
                        </a:rPr>
                        <a:t>Scavenger hunt/Bug Shelters</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All</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 </a:t>
                      </a:r>
                      <a:endParaRPr lang="en-GB" sz="160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2217979204"/>
                  </a:ext>
                </a:extLst>
              </a:tr>
              <a:tr h="500924">
                <a:tc>
                  <a:txBody>
                    <a:bodyPr/>
                    <a:lstStyle/>
                    <a:p>
                      <a:pPr>
                        <a:spcAft>
                          <a:spcPts val="0"/>
                        </a:spcAft>
                      </a:pPr>
                      <a:r>
                        <a:rPr lang="en-GB" sz="1600">
                          <a:effectLst/>
                        </a:rPr>
                        <a:t>12:30 – 1:30</a:t>
                      </a:r>
                      <a:endParaRPr lang="en-GB" sz="1600">
                        <a:effectLst/>
                        <a:latin typeface="Times New Roman" panose="02020603050405020304" pitchFamily="18" charset="0"/>
                        <a:ea typeface="Times New Roman" panose="02020603050405020304" pitchFamily="18" charset="0"/>
                      </a:endParaRPr>
                    </a:p>
                  </a:txBody>
                  <a:tcPr marL="61246" marR="61246" marT="0" marB="0" anchor="b"/>
                </a:tc>
                <a:tc>
                  <a:txBody>
                    <a:bodyPr/>
                    <a:lstStyle/>
                    <a:p>
                      <a:pPr>
                        <a:spcAft>
                          <a:spcPts val="0"/>
                        </a:spcAft>
                      </a:pPr>
                      <a:r>
                        <a:rPr lang="en-GB" sz="1600" dirty="0">
                          <a:effectLst/>
                        </a:rPr>
                        <a:t>Lunch/Free time </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All</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Packed Lunch (children to bring)</a:t>
                      </a:r>
                      <a:endParaRPr lang="en-GB" sz="160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2284177630"/>
                  </a:ext>
                </a:extLst>
              </a:tr>
              <a:tr h="500924">
                <a:tc>
                  <a:txBody>
                    <a:bodyPr/>
                    <a:lstStyle/>
                    <a:p>
                      <a:pPr>
                        <a:spcAft>
                          <a:spcPts val="0"/>
                        </a:spcAft>
                      </a:pPr>
                      <a:r>
                        <a:rPr lang="en-GB" sz="1600">
                          <a:effectLst/>
                        </a:rPr>
                        <a:t>2:00-5:00</a:t>
                      </a:r>
                      <a:endParaRPr lang="en-GB" sz="1600">
                        <a:effectLst/>
                        <a:latin typeface="Times New Roman" panose="02020603050405020304" pitchFamily="18" charset="0"/>
                        <a:ea typeface="Times New Roman" panose="02020603050405020304" pitchFamily="18" charset="0"/>
                      </a:endParaRPr>
                    </a:p>
                  </a:txBody>
                  <a:tcPr marL="61246" marR="61246" marT="0" marB="0" anchor="b"/>
                </a:tc>
                <a:tc>
                  <a:txBody>
                    <a:bodyPr/>
                    <a:lstStyle/>
                    <a:p>
                      <a:pPr>
                        <a:spcAft>
                          <a:spcPts val="0"/>
                        </a:spcAft>
                      </a:pPr>
                      <a:r>
                        <a:rPr lang="en-GB" sz="1600" dirty="0">
                          <a:effectLst/>
                        </a:rPr>
                        <a:t>Wild Survivor </a:t>
                      </a:r>
                      <a:r>
                        <a:rPr lang="en-GB" sz="1600" dirty="0" err="1">
                          <a:effectLst/>
                        </a:rPr>
                        <a:t>Bushcraft</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Group 3/4</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 </a:t>
                      </a:r>
                      <a:endParaRPr lang="en-GB" sz="160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238813300"/>
                  </a:ext>
                </a:extLst>
              </a:tr>
              <a:tr h="500924">
                <a:tc>
                  <a:txBody>
                    <a:bodyPr/>
                    <a:lstStyle/>
                    <a:p>
                      <a:pPr>
                        <a:spcAft>
                          <a:spcPts val="0"/>
                        </a:spcAft>
                      </a:pPr>
                      <a:r>
                        <a:rPr lang="en-GB" sz="1600">
                          <a:effectLst/>
                        </a:rPr>
                        <a:t>2:00 – 3:00</a:t>
                      </a:r>
                      <a:endParaRPr lang="en-GB" sz="1600">
                        <a:effectLst/>
                        <a:latin typeface="Times New Roman" panose="02020603050405020304" pitchFamily="18" charset="0"/>
                        <a:ea typeface="Times New Roman" panose="02020603050405020304" pitchFamily="18" charset="0"/>
                      </a:endParaRPr>
                    </a:p>
                  </a:txBody>
                  <a:tcPr marL="61246" marR="61246" marT="0" marB="0" anchor="b"/>
                </a:tc>
                <a:tc>
                  <a:txBody>
                    <a:bodyPr/>
                    <a:lstStyle/>
                    <a:p>
                      <a:pPr>
                        <a:spcAft>
                          <a:spcPts val="0"/>
                        </a:spcAft>
                      </a:pPr>
                      <a:r>
                        <a:rPr lang="en-GB" sz="1600" dirty="0">
                          <a:effectLst/>
                        </a:rPr>
                        <a:t>High Ropes/Zipwire</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Group 1/2</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 </a:t>
                      </a:r>
                      <a:endParaRPr lang="en-GB" sz="160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1333340154"/>
                  </a:ext>
                </a:extLst>
              </a:tr>
              <a:tr h="500924">
                <a:tc>
                  <a:txBody>
                    <a:bodyPr/>
                    <a:lstStyle/>
                    <a:p>
                      <a:pPr>
                        <a:spcAft>
                          <a:spcPts val="0"/>
                        </a:spcAft>
                      </a:pPr>
                      <a:r>
                        <a:rPr lang="en-GB" sz="1600">
                          <a:effectLst/>
                        </a:rPr>
                        <a:t>3:00-4:00</a:t>
                      </a:r>
                      <a:endParaRPr lang="en-GB" sz="1600">
                        <a:effectLst/>
                        <a:latin typeface="Times New Roman" panose="02020603050405020304" pitchFamily="18" charset="0"/>
                        <a:ea typeface="Times New Roman" panose="02020603050405020304" pitchFamily="18" charset="0"/>
                      </a:endParaRPr>
                    </a:p>
                  </a:txBody>
                  <a:tcPr marL="61246" marR="61246" marT="0" marB="0" anchor="b"/>
                </a:tc>
                <a:tc>
                  <a:txBody>
                    <a:bodyPr/>
                    <a:lstStyle/>
                    <a:p>
                      <a:pPr>
                        <a:spcAft>
                          <a:spcPts val="0"/>
                        </a:spcAft>
                      </a:pPr>
                      <a:r>
                        <a:rPr lang="en-GB" sz="1600">
                          <a:effectLst/>
                        </a:rPr>
                        <a:t>Team-building</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Group 1/2</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 </a:t>
                      </a:r>
                      <a:endParaRPr lang="en-GB" sz="160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223999136"/>
                  </a:ext>
                </a:extLst>
              </a:tr>
              <a:tr h="500924">
                <a:tc>
                  <a:txBody>
                    <a:bodyPr/>
                    <a:lstStyle/>
                    <a:p>
                      <a:pPr>
                        <a:spcAft>
                          <a:spcPts val="0"/>
                        </a:spcAft>
                      </a:pPr>
                      <a:r>
                        <a:rPr lang="en-GB" sz="1600">
                          <a:effectLst/>
                        </a:rPr>
                        <a:t>4:00-5:00</a:t>
                      </a:r>
                      <a:endParaRPr lang="en-GB" sz="1600">
                        <a:effectLst/>
                        <a:latin typeface="Times New Roman" panose="02020603050405020304" pitchFamily="18" charset="0"/>
                        <a:ea typeface="Times New Roman" panose="02020603050405020304" pitchFamily="18" charset="0"/>
                      </a:endParaRPr>
                    </a:p>
                  </a:txBody>
                  <a:tcPr marL="61246" marR="61246" marT="0" marB="0" anchor="b"/>
                </a:tc>
                <a:tc>
                  <a:txBody>
                    <a:bodyPr/>
                    <a:lstStyle/>
                    <a:p>
                      <a:pPr>
                        <a:spcAft>
                          <a:spcPts val="0"/>
                        </a:spcAft>
                      </a:pPr>
                      <a:r>
                        <a:rPr lang="en-GB" sz="1600" dirty="0">
                          <a:effectLst/>
                        </a:rPr>
                        <a:t>Zipwire/High Ropes</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Group 1/2</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 </a:t>
                      </a:r>
                      <a:endParaRPr lang="en-GB" sz="160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814252448"/>
                  </a:ext>
                </a:extLst>
              </a:tr>
              <a:tr h="500924">
                <a:tc>
                  <a:txBody>
                    <a:bodyPr/>
                    <a:lstStyle/>
                    <a:p>
                      <a:pPr>
                        <a:spcAft>
                          <a:spcPts val="0"/>
                        </a:spcAft>
                      </a:pPr>
                      <a:r>
                        <a:rPr lang="en-GB" sz="1600">
                          <a:effectLst/>
                        </a:rPr>
                        <a:t>5:30-6:30</a:t>
                      </a:r>
                      <a:endParaRPr lang="en-GB" sz="1600">
                        <a:effectLst/>
                        <a:latin typeface="Times New Roman" panose="02020603050405020304" pitchFamily="18" charset="0"/>
                        <a:ea typeface="Times New Roman" panose="02020603050405020304" pitchFamily="18" charset="0"/>
                      </a:endParaRPr>
                    </a:p>
                  </a:txBody>
                  <a:tcPr marL="61246" marR="61246" marT="0" marB="0" anchor="b"/>
                </a:tc>
                <a:tc>
                  <a:txBody>
                    <a:bodyPr/>
                    <a:lstStyle/>
                    <a:p>
                      <a:pPr>
                        <a:spcAft>
                          <a:spcPts val="0"/>
                        </a:spcAft>
                      </a:pPr>
                      <a:r>
                        <a:rPr lang="en-GB" sz="1600" dirty="0">
                          <a:effectLst/>
                        </a:rPr>
                        <a:t>Dinner</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dirty="0">
                          <a:effectLst/>
                        </a:rPr>
                        <a:t>All </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dirty="0">
                          <a:effectLst/>
                        </a:rPr>
                        <a:t> Roast of the day, potatoes and vegetables, apple crumble</a:t>
                      </a:r>
                      <a:r>
                        <a:rPr lang="en-GB" sz="1600" baseline="0" dirty="0">
                          <a:effectLst/>
                        </a:rPr>
                        <a:t> and custard</a:t>
                      </a:r>
                      <a:endParaRPr lang="en-GB" sz="1600" dirty="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3192886551"/>
                  </a:ext>
                </a:extLst>
              </a:tr>
              <a:tr h="500924">
                <a:tc>
                  <a:txBody>
                    <a:bodyPr/>
                    <a:lstStyle/>
                    <a:p>
                      <a:pPr>
                        <a:spcAft>
                          <a:spcPts val="0"/>
                        </a:spcAft>
                      </a:pPr>
                      <a:r>
                        <a:rPr lang="en-GB" sz="1600">
                          <a:effectLst/>
                        </a:rPr>
                        <a:t>7:00-8:00</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Evening Games/Tobogganing </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dirty="0">
                          <a:effectLst/>
                        </a:rPr>
                        <a:t>All</a:t>
                      </a:r>
                      <a:endParaRPr lang="en-GB" sz="1600" dirty="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dirty="0">
                          <a:effectLst/>
                        </a:rPr>
                        <a:t> </a:t>
                      </a:r>
                      <a:endParaRPr lang="en-GB" sz="1600" dirty="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3884169011"/>
                  </a:ext>
                </a:extLst>
              </a:tr>
              <a:tr h="500924">
                <a:tc>
                  <a:txBody>
                    <a:bodyPr/>
                    <a:lstStyle/>
                    <a:p>
                      <a:pPr>
                        <a:spcAft>
                          <a:spcPts val="0"/>
                        </a:spcAft>
                      </a:pPr>
                      <a:r>
                        <a:rPr lang="en-GB" sz="1600">
                          <a:effectLst/>
                        </a:rPr>
                        <a:t>8:00-8:30</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Campfire/Supper</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a:effectLst/>
                        </a:rPr>
                        <a:t>All</a:t>
                      </a:r>
                      <a:endParaRPr lang="en-GB" sz="1600">
                        <a:effectLst/>
                        <a:latin typeface="Times New Roman" panose="02020603050405020304" pitchFamily="18" charset="0"/>
                        <a:ea typeface="Times New Roman" panose="02020603050405020304" pitchFamily="18" charset="0"/>
                      </a:endParaRPr>
                    </a:p>
                  </a:txBody>
                  <a:tcPr marL="61246" marR="61246" marT="0" marB="0"/>
                </a:tc>
                <a:tc>
                  <a:txBody>
                    <a:bodyPr/>
                    <a:lstStyle/>
                    <a:p>
                      <a:pPr>
                        <a:spcAft>
                          <a:spcPts val="0"/>
                        </a:spcAft>
                      </a:pPr>
                      <a:r>
                        <a:rPr lang="en-GB" sz="1600" dirty="0">
                          <a:effectLst/>
                        </a:rPr>
                        <a:t> Hot chocolate, cake/fresh fruit</a:t>
                      </a:r>
                      <a:endParaRPr lang="en-GB" sz="1600" dirty="0">
                        <a:effectLst/>
                        <a:latin typeface="Times New Roman" panose="02020603050405020304" pitchFamily="18" charset="0"/>
                        <a:ea typeface="Times New Roman" panose="02020603050405020304" pitchFamily="18" charset="0"/>
                      </a:endParaRPr>
                    </a:p>
                  </a:txBody>
                  <a:tcPr marL="61246" marR="61246" marT="0" marB="0"/>
                </a:tc>
                <a:extLst>
                  <a:ext uri="{0D108BD9-81ED-4DB2-BD59-A6C34878D82A}">
                    <a16:rowId xmlns:a16="http://schemas.microsoft.com/office/drawing/2014/main" val="3954219415"/>
                  </a:ext>
                </a:extLst>
              </a:tr>
            </a:tbl>
          </a:graphicData>
        </a:graphic>
      </p:graphicFrame>
    </p:spTree>
    <p:extLst>
      <p:ext uri="{BB962C8B-B14F-4D97-AF65-F5344CB8AC3E}">
        <p14:creationId xmlns:p14="http://schemas.microsoft.com/office/powerpoint/2010/main" val="69316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633C-A3A7-4AB4-88DE-49645FC65356}"/>
              </a:ext>
            </a:extLst>
          </p:cNvPr>
          <p:cNvSpPr>
            <a:spLocks noGrp="1"/>
          </p:cNvSpPr>
          <p:nvPr>
            <p:ph type="title"/>
          </p:nvPr>
        </p:nvSpPr>
        <p:spPr/>
        <p:txBody>
          <a:bodyPr>
            <a:normAutofit/>
          </a:bodyPr>
          <a:lstStyle/>
          <a:p>
            <a:pPr algn="ctr"/>
            <a:r>
              <a:rPr lang="en-GB" sz="4800" dirty="0"/>
              <a:t>Meals</a:t>
            </a:r>
          </a:p>
        </p:txBody>
      </p:sp>
      <p:sp>
        <p:nvSpPr>
          <p:cNvPr id="3" name="Content Placeholder 2">
            <a:extLst>
              <a:ext uri="{FF2B5EF4-FFF2-40B4-BE49-F238E27FC236}">
                <a16:creationId xmlns:a16="http://schemas.microsoft.com/office/drawing/2014/main" id="{9402DBEC-961F-4295-9C73-C6B7B215BE8A}"/>
              </a:ext>
            </a:extLst>
          </p:cNvPr>
          <p:cNvSpPr>
            <a:spLocks noGrp="1"/>
          </p:cNvSpPr>
          <p:nvPr>
            <p:ph idx="1"/>
          </p:nvPr>
        </p:nvSpPr>
        <p:spPr>
          <a:xfrm>
            <a:off x="457200" y="1390516"/>
            <a:ext cx="5071404" cy="4547382"/>
          </a:xfrm>
        </p:spPr>
        <p:txBody>
          <a:bodyPr>
            <a:normAutofit fontScale="92500" lnSpcReduction="10000"/>
          </a:bodyPr>
          <a:lstStyle/>
          <a:p>
            <a:pPr marL="0" indent="0">
              <a:buNone/>
            </a:pPr>
            <a:r>
              <a:rPr lang="en-GB" b="1" dirty="0"/>
              <a:t>Example Menu</a:t>
            </a:r>
          </a:p>
          <a:p>
            <a:pPr marL="0" indent="0">
              <a:buNone/>
            </a:pPr>
            <a:r>
              <a:rPr lang="en-GB" i="1" dirty="0"/>
              <a:t>Breakfast</a:t>
            </a:r>
          </a:p>
          <a:p>
            <a:pPr marL="0" indent="0">
              <a:buNone/>
            </a:pPr>
            <a:r>
              <a:rPr lang="en-GB" dirty="0"/>
              <a:t>Cereal, toast, yoghurt, fruit juice, egg and beans.</a:t>
            </a:r>
          </a:p>
          <a:p>
            <a:pPr marL="0" indent="0">
              <a:buNone/>
            </a:pPr>
            <a:r>
              <a:rPr lang="en-GB" i="1" dirty="0"/>
              <a:t>Lunch</a:t>
            </a:r>
            <a:r>
              <a:rPr lang="en-GB" dirty="0"/>
              <a:t>	</a:t>
            </a:r>
          </a:p>
          <a:p>
            <a:pPr marL="0" indent="0">
              <a:buNone/>
            </a:pPr>
            <a:r>
              <a:rPr lang="en-GB" dirty="0"/>
              <a:t>Baked potato, cheese and salad. </a:t>
            </a:r>
          </a:p>
          <a:p>
            <a:pPr marL="0" indent="0">
              <a:buNone/>
            </a:pPr>
            <a:r>
              <a:rPr lang="en-GB" dirty="0"/>
              <a:t>Fresh fruit</a:t>
            </a:r>
          </a:p>
          <a:p>
            <a:pPr marL="0" indent="0">
              <a:buNone/>
            </a:pPr>
            <a:r>
              <a:rPr lang="en-GB" i="1" dirty="0"/>
              <a:t>Dinner </a:t>
            </a:r>
          </a:p>
          <a:p>
            <a:pPr marL="0" indent="0">
              <a:buNone/>
            </a:pPr>
            <a:r>
              <a:rPr lang="en-GB" i="1" dirty="0"/>
              <a:t>Roast Chicken, potatoes and veg.  Chocolate sponge and custard</a:t>
            </a:r>
          </a:p>
          <a:p>
            <a:pPr marL="0" indent="0">
              <a:buNone/>
            </a:pPr>
            <a:r>
              <a:rPr lang="en-GB" i="1" dirty="0"/>
              <a:t>Supper</a:t>
            </a:r>
          </a:p>
          <a:p>
            <a:pPr marL="0" indent="0">
              <a:buNone/>
            </a:pPr>
            <a:r>
              <a:rPr lang="en-GB" dirty="0"/>
              <a:t>Hot chocolate and biscuits		</a:t>
            </a:r>
          </a:p>
        </p:txBody>
      </p:sp>
      <p:pic>
        <p:nvPicPr>
          <p:cNvPr id="1028" name="Picture 4" descr="Image result for picture of roast chicken dinner">
            <a:extLst>
              <a:ext uri="{FF2B5EF4-FFF2-40B4-BE49-F238E27FC236}">
                <a16:creationId xmlns:a16="http://schemas.microsoft.com/office/drawing/2014/main" id="{F016A8FA-353A-46BB-8B11-F847D85E0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102" y="3871635"/>
            <a:ext cx="3098093" cy="17416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icture of cereal">
            <a:extLst>
              <a:ext uri="{FF2B5EF4-FFF2-40B4-BE49-F238E27FC236}">
                <a16:creationId xmlns:a16="http://schemas.microsoft.com/office/drawing/2014/main" id="{DDA6AAB9-E8F1-4FBF-9F61-E3D349F41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604" y="1538208"/>
            <a:ext cx="3113592" cy="200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6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31850" y="1547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272955" y="149328"/>
            <a:ext cx="8666329" cy="6740307"/>
          </a:xfrm>
          <a:prstGeom prst="rect">
            <a:avLst/>
          </a:prstGeom>
        </p:spPr>
        <p:txBody>
          <a:bodyPr wrap="square">
            <a:spAutoFit/>
          </a:bodyPr>
          <a:lstStyle/>
          <a:p>
            <a:pPr>
              <a:spcAft>
                <a:spcPts val="0"/>
              </a:spcAft>
            </a:pPr>
            <a:r>
              <a:rPr lang="en-GB" sz="2000" b="1" dirty="0">
                <a:solidFill>
                  <a:schemeClr val="bg1"/>
                </a:solidFill>
                <a:latin typeface="Calibri" panose="020F0502020204030204" pitchFamily="34" charset="0"/>
                <a:ea typeface="Times New Roman" panose="02020603050405020304" pitchFamily="18" charset="0"/>
              </a:rPr>
              <a:t>Kit List</a:t>
            </a:r>
            <a:endParaRPr lang="en-GB" sz="2000" dirty="0">
              <a:solidFill>
                <a:schemeClr val="bg1"/>
              </a:solidFill>
              <a:latin typeface="Times New Roman" panose="02020603050405020304" pitchFamily="18" charset="0"/>
              <a:ea typeface="Times New Roman" panose="02020603050405020304" pitchFamily="18" charset="0"/>
            </a:endParaRPr>
          </a:p>
          <a:p>
            <a:pPr>
              <a:spcAft>
                <a:spcPts val="0"/>
              </a:spcAft>
            </a:pPr>
            <a:r>
              <a:rPr lang="en-GB" b="1" dirty="0">
                <a:solidFill>
                  <a:schemeClr val="bg1"/>
                </a:solidFill>
                <a:latin typeface="Calibri" panose="020F0502020204030204" pitchFamily="34" charset="0"/>
                <a:ea typeface="Times New Roman" panose="02020603050405020304" pitchFamily="18" charset="0"/>
              </a:rPr>
              <a:t> </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Sleeping bag/travel pillow (essential)</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Large rucksack/holdall containing all kit list items except sleeping bag</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Several sets of clothing to include:</a:t>
            </a:r>
            <a:endParaRPr lang="en-GB" dirty="0">
              <a:solidFill>
                <a:schemeClr val="bg1"/>
              </a:solidFill>
              <a:latin typeface="Times New Roman" panose="02020603050405020304" pitchFamily="18" charset="0"/>
              <a:ea typeface="Times New Roman" panose="02020603050405020304" pitchFamily="18" charset="0"/>
            </a:endParaRPr>
          </a:p>
          <a:p>
            <a:pPr marL="457200">
              <a:spcAft>
                <a:spcPts val="0"/>
              </a:spcAft>
            </a:pPr>
            <a:r>
              <a:rPr lang="en-GB" dirty="0">
                <a:solidFill>
                  <a:schemeClr val="bg1"/>
                </a:solidFill>
                <a:latin typeface="Calibri" panose="020F0502020204030204" pitchFamily="34" charset="0"/>
                <a:ea typeface="Times New Roman" panose="02020603050405020304" pitchFamily="18" charset="0"/>
              </a:rPr>
              <a:t>Track suit/hard-wearing trousers/shorts (jeans not recommended)</a:t>
            </a:r>
            <a:endParaRPr lang="en-GB" dirty="0">
              <a:solidFill>
                <a:schemeClr val="bg1"/>
              </a:solidFill>
              <a:latin typeface="Times New Roman" panose="02020603050405020304" pitchFamily="18" charset="0"/>
              <a:ea typeface="Times New Roman" panose="02020603050405020304" pitchFamily="18" charset="0"/>
            </a:endParaRPr>
          </a:p>
          <a:p>
            <a:pPr marL="457200">
              <a:spcAft>
                <a:spcPts val="0"/>
              </a:spcAft>
            </a:pPr>
            <a:r>
              <a:rPr lang="en-GB" dirty="0">
                <a:solidFill>
                  <a:schemeClr val="bg1"/>
                </a:solidFill>
                <a:latin typeface="Calibri" panose="020F0502020204030204" pitchFamily="34" charset="0"/>
                <a:ea typeface="Times New Roman" panose="02020603050405020304" pitchFamily="18" charset="0"/>
              </a:rPr>
              <a:t>Base layers/vests</a:t>
            </a:r>
            <a:endParaRPr lang="en-GB" dirty="0">
              <a:solidFill>
                <a:schemeClr val="bg1"/>
              </a:solidFill>
              <a:latin typeface="Times New Roman" panose="02020603050405020304" pitchFamily="18" charset="0"/>
              <a:ea typeface="Times New Roman" panose="02020603050405020304" pitchFamily="18" charset="0"/>
            </a:endParaRPr>
          </a:p>
          <a:p>
            <a:pPr marL="457200">
              <a:spcAft>
                <a:spcPts val="0"/>
              </a:spcAft>
            </a:pPr>
            <a:r>
              <a:rPr lang="en-GB" dirty="0">
                <a:solidFill>
                  <a:schemeClr val="bg1"/>
                </a:solidFill>
                <a:latin typeface="Calibri" panose="020F0502020204030204" pitchFamily="34" charset="0"/>
                <a:ea typeface="Times New Roman" panose="02020603050405020304" pitchFamily="18" charset="0"/>
              </a:rPr>
              <a:t>T-shirts</a:t>
            </a:r>
            <a:endParaRPr lang="en-GB" dirty="0">
              <a:solidFill>
                <a:schemeClr val="bg1"/>
              </a:solidFill>
              <a:latin typeface="Times New Roman" panose="02020603050405020304" pitchFamily="18" charset="0"/>
              <a:ea typeface="Times New Roman" panose="02020603050405020304" pitchFamily="18" charset="0"/>
            </a:endParaRPr>
          </a:p>
          <a:p>
            <a:pPr marL="457200">
              <a:spcAft>
                <a:spcPts val="0"/>
              </a:spcAft>
            </a:pPr>
            <a:r>
              <a:rPr lang="en-GB" dirty="0">
                <a:solidFill>
                  <a:schemeClr val="bg1"/>
                </a:solidFill>
                <a:latin typeface="Calibri" panose="020F0502020204030204" pitchFamily="34" charset="0"/>
                <a:ea typeface="Times New Roman" panose="02020603050405020304" pitchFamily="18" charset="0"/>
              </a:rPr>
              <a:t>Warm fleece/jumpers</a:t>
            </a:r>
            <a:endParaRPr lang="en-GB" dirty="0">
              <a:solidFill>
                <a:schemeClr val="bg1"/>
              </a:solidFill>
              <a:latin typeface="Times New Roman" panose="02020603050405020304" pitchFamily="18" charset="0"/>
              <a:ea typeface="Times New Roman" panose="02020603050405020304" pitchFamily="18" charset="0"/>
            </a:endParaRPr>
          </a:p>
          <a:p>
            <a:pPr marL="457200">
              <a:spcAft>
                <a:spcPts val="0"/>
              </a:spcAft>
            </a:pPr>
            <a:r>
              <a:rPr lang="en-GB" dirty="0">
                <a:solidFill>
                  <a:schemeClr val="bg1"/>
                </a:solidFill>
                <a:latin typeface="Calibri" panose="020F0502020204030204" pitchFamily="34" charset="0"/>
                <a:ea typeface="Times New Roman" panose="02020603050405020304" pitchFamily="18" charset="0"/>
              </a:rPr>
              <a:t>Socks/underwear</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Waterproof jacket (essential)</a:t>
            </a:r>
            <a:r>
              <a:rPr lang="en-GB" dirty="0">
                <a:solidFill>
                  <a:schemeClr val="bg1"/>
                </a:solidFill>
                <a:latin typeface="Times New Roman" panose="02020603050405020304" pitchFamily="18" charset="0"/>
                <a:ea typeface="Times New Roman" panose="02020603050405020304" pitchFamily="18" charset="0"/>
              </a:rPr>
              <a:t>/</a:t>
            </a:r>
            <a:r>
              <a:rPr lang="en-GB" b="1" dirty="0">
                <a:solidFill>
                  <a:schemeClr val="bg1"/>
                </a:solidFill>
                <a:latin typeface="Calibri" panose="020F0502020204030204" pitchFamily="34" charset="0"/>
                <a:ea typeface="Times New Roman" panose="02020603050405020304" pitchFamily="18" charset="0"/>
              </a:rPr>
              <a:t>Waterproof trousers</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Warm clothes to sleep in (please remember even in the summer camping can be cold at night, so layers essential)</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Sturdy shoes or boots </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Trainers (not plimsolls)</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Named water bottle</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Insect repellent/Sun cream</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Sun hat or warm hat/gloves depending </a:t>
            </a:r>
            <a:r>
              <a:rPr lang="en-GB" b="1">
                <a:solidFill>
                  <a:schemeClr val="bg1"/>
                </a:solidFill>
                <a:latin typeface="Calibri" panose="020F0502020204030204" pitchFamily="34" charset="0"/>
                <a:ea typeface="Times New Roman" panose="02020603050405020304" pitchFamily="18" charset="0"/>
              </a:rPr>
              <a:t>on weather</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Toiletries including toothpaste, toothbrush, roll-on deodorant (not aerosol).  All preferably in a named wash-bag.</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Towel</a:t>
            </a:r>
            <a:endParaRPr lang="en-GB"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Torch/spare batteries</a:t>
            </a:r>
            <a:r>
              <a:rPr lang="en-GB" dirty="0">
                <a:solidFill>
                  <a:schemeClr val="bg1"/>
                </a:solidFill>
                <a:latin typeface="Times New Roman" panose="02020603050405020304" pitchFamily="18" charset="0"/>
                <a:ea typeface="Times New Roman" panose="02020603050405020304" pitchFamily="18" charset="0"/>
              </a:rPr>
              <a:t>/</a:t>
            </a:r>
          </a:p>
          <a:p>
            <a:pPr marL="342900" lvl="0" indent="-342900">
              <a:spcAft>
                <a:spcPts val="0"/>
              </a:spcAft>
              <a:buFont typeface="Symbol" panose="05050102010706020507" pitchFamily="18" charset="2"/>
              <a:buChar char=""/>
            </a:pPr>
            <a:r>
              <a:rPr lang="en-GB" b="1" dirty="0">
                <a:solidFill>
                  <a:schemeClr val="bg1"/>
                </a:solidFill>
                <a:latin typeface="Calibri" panose="020F0502020204030204" pitchFamily="34" charset="0"/>
                <a:ea typeface="Times New Roman" panose="02020603050405020304" pitchFamily="18" charset="0"/>
              </a:rPr>
              <a:t>Plastic bag for dirty clothes (black-bin liner)</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088515"/>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1226</Words>
  <Application>Microsoft Macintosh PowerPoint</Application>
  <PresentationFormat>On-screen Show (4:3)</PresentationFormat>
  <Paragraphs>143</Paragraphs>
  <Slides>10</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Symbol</vt:lpstr>
      <vt:lpstr>Times New Roman</vt:lpstr>
      <vt:lpstr>Office Theme</vt:lpstr>
      <vt:lpstr>2_Office Theme</vt:lpstr>
      <vt:lpstr>1_Office Theme</vt:lpstr>
      <vt:lpstr>PowerPoint Presentation</vt:lpstr>
      <vt:lpstr>Wildchild Residential Adventure  </vt:lpstr>
      <vt:lpstr>Where the adventure happens…</vt:lpstr>
      <vt:lpstr>Sleeping under canvas in our traditional bell-tents</vt:lpstr>
      <vt:lpstr>Spacious and comfortable accommodation for pupils and teachers</vt:lpstr>
      <vt:lpstr>Exciting Outdoor Adventure Activities</vt:lpstr>
      <vt:lpstr>PowerPoint Presentation</vt:lpstr>
      <vt:lpstr>Meals</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Arnold</dc:creator>
  <cp:lastModifiedBy>Microsoft Office User</cp:lastModifiedBy>
  <cp:revision>68</cp:revision>
  <dcterms:created xsi:type="dcterms:W3CDTF">2015-06-23T09:10:47Z</dcterms:created>
  <dcterms:modified xsi:type="dcterms:W3CDTF">2020-01-10T23:40:40Z</dcterms:modified>
</cp:coreProperties>
</file>